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8"/>
  </p:notesMasterIdLst>
  <p:sldIdLst>
    <p:sldId id="256" r:id="rId2"/>
    <p:sldId id="257" r:id="rId3"/>
    <p:sldId id="258" r:id="rId4"/>
    <p:sldId id="259" r:id="rId5"/>
    <p:sldId id="260" r:id="rId6"/>
    <p:sldId id="261" r:id="rId7"/>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0751" autoAdjust="0"/>
  </p:normalViewPr>
  <p:slideViewPr>
    <p:cSldViewPr snapToGrid="0" snapToObjects="1">
      <p:cViewPr varScale="1">
        <p:scale>
          <a:sx n="73" d="100"/>
          <a:sy n="73" d="100"/>
        </p:scale>
        <p:origin x="-2888"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notesMaster" Target="notesMasters/notesMaster1.xml"/><Relationship Id="rId9" Type="http://schemas.openxmlformats.org/officeDocument/2006/relationships/printerSettings" Target="printerSettings/printerSettings1.bin"/><Relationship Id="rId1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36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360"/>
              </a:spcBef>
              <a:spcAft>
                <a:spcPts val="0"/>
              </a:spcAft>
              <a:defRPr sz="1200" b="0" i="0" u="none" strike="noStrike" cap="none">
                <a:solidFill>
                  <a:schemeClr val="dk1"/>
                </a:solidFill>
                <a:latin typeface="Arial"/>
                <a:ea typeface="Arial"/>
                <a:cs typeface="Arial"/>
                <a:sym typeface="Arial"/>
              </a:defRPr>
            </a:lvl2pPr>
            <a:lvl3pPr marL="914400" marR="0" lvl="2" indent="0" algn="l" rtl="0">
              <a:spcBef>
                <a:spcPts val="360"/>
              </a:spcBef>
              <a:spcAft>
                <a:spcPts val="0"/>
              </a:spcAft>
              <a:defRPr sz="1200" b="0" i="0" u="none" strike="noStrike" cap="none">
                <a:solidFill>
                  <a:schemeClr val="dk1"/>
                </a:solidFill>
                <a:latin typeface="Arial"/>
                <a:ea typeface="Arial"/>
                <a:cs typeface="Arial"/>
                <a:sym typeface="Arial"/>
              </a:defRPr>
            </a:lvl3pPr>
            <a:lvl4pPr marL="1371600" marR="0" lvl="3" indent="0" algn="l" rtl="0">
              <a:spcBef>
                <a:spcPts val="360"/>
              </a:spcBef>
              <a:spcAft>
                <a:spcPts val="0"/>
              </a:spcAft>
              <a:defRPr sz="1200" b="0" i="0" u="none" strike="noStrike" cap="none">
                <a:solidFill>
                  <a:schemeClr val="dk1"/>
                </a:solidFill>
                <a:latin typeface="Arial"/>
                <a:ea typeface="Arial"/>
                <a:cs typeface="Arial"/>
                <a:sym typeface="Arial"/>
              </a:defRPr>
            </a:lvl4pPr>
            <a:lvl5pPr marL="1828800" marR="0" lvl="4" indent="0" algn="l" rtl="0">
              <a:spcBef>
                <a:spcPts val="360"/>
              </a:spcBef>
              <a:spcAft>
                <a:spcPts val="0"/>
              </a:spcAft>
              <a:defRPr sz="1200" b="0" i="0" u="none" strike="noStrike" cap="none">
                <a:solidFill>
                  <a:schemeClr val="dk1"/>
                </a:solidFill>
                <a:latin typeface="Arial"/>
                <a:ea typeface="Arial"/>
                <a:cs typeface="Arial"/>
                <a:sym typeface="Arial"/>
              </a:defRPr>
            </a:lvl5pPr>
            <a:lvl6pPr marL="2286000" marR="0" lvl="5" indent="0" algn="l" rtl="0">
              <a:spcBef>
                <a:spcPts val="0"/>
              </a:spcBef>
              <a:defRPr sz="1200" b="0" i="0" u="none" strike="noStrike" cap="none">
                <a:solidFill>
                  <a:schemeClr val="dk1"/>
                </a:solidFill>
                <a:latin typeface="Calibri"/>
                <a:ea typeface="Calibri"/>
                <a:cs typeface="Calibri"/>
                <a:sym typeface="Calibri"/>
              </a:defRPr>
            </a:lvl6pPr>
            <a:lvl7pPr marL="2743200" marR="0" lvl="6" indent="0" algn="l" rtl="0">
              <a:spcBef>
                <a:spcPts val="0"/>
              </a:spcBef>
              <a:defRPr sz="1200" b="0" i="0" u="none" strike="noStrike" cap="none">
                <a:solidFill>
                  <a:schemeClr val="dk1"/>
                </a:solidFill>
                <a:latin typeface="Calibri"/>
                <a:ea typeface="Calibri"/>
                <a:cs typeface="Calibri"/>
                <a:sym typeface="Calibri"/>
              </a:defRPr>
            </a:lvl7pPr>
            <a:lvl8pPr marL="3200400" marR="0" lvl="7" indent="0" algn="l" rtl="0">
              <a:spcBef>
                <a:spcPts val="0"/>
              </a:spcBef>
              <a:defRPr sz="1200" b="0" i="0" u="none" strike="noStrike" cap="none">
                <a:solidFill>
                  <a:schemeClr val="dk1"/>
                </a:solidFill>
                <a:latin typeface="Calibri"/>
                <a:ea typeface="Calibri"/>
                <a:cs typeface="Calibri"/>
                <a:sym typeface="Calibri"/>
              </a:defRPr>
            </a:lvl8pPr>
            <a:lvl9pPr marL="3657600" marR="0" lvl="8" indent="0" algn="l" rtl="0">
              <a:spcBef>
                <a:spcPts val="0"/>
              </a:spcBef>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628302882"/>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www.who.int/csr/disease/ebola/situation-reports/en/"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Shape 5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171450" lvl="0" indent="-171450">
              <a:spcBef>
                <a:spcPts val="0"/>
              </a:spcBef>
              <a:buFont typeface="Arial"/>
              <a:buChar char="•"/>
            </a:pPr>
            <a:r>
              <a:rPr lang="en-US" dirty="0"/>
              <a:t>For more information on the material presented in the notes see the References section.</a:t>
            </a:r>
          </a:p>
        </p:txBody>
      </p:sp>
      <p:sp>
        <p:nvSpPr>
          <p:cNvPr id="59" name="Shape 5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Shape 6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5" name="Shape 6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66" name="Shape 66"/>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Shape 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2" name="Shape 7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marR="0" lvl="0" indent="-298450" algn="l" rtl="0">
              <a:lnSpc>
                <a:spcPct val="100000"/>
              </a:lnSpc>
              <a:spcBef>
                <a:spcPts val="360"/>
              </a:spcBef>
              <a:spcAft>
                <a:spcPts val="0"/>
              </a:spcAft>
              <a:buClr>
                <a:srgbClr val="000000"/>
              </a:buClr>
              <a:buSzPct val="100000"/>
              <a:buFont typeface="Arial"/>
              <a:buChar char="•"/>
            </a:pPr>
            <a:r>
              <a:rPr lang="en-US" sz="1100" dirty="0">
                <a:solidFill>
                  <a:srgbClr val="000000"/>
                </a:solidFill>
              </a:rPr>
              <a:t>The graph shows new cases of confirmed Ebola in West Africa by week. </a:t>
            </a:r>
          </a:p>
          <a:p>
            <a:pPr marL="457200" marR="0" lvl="0" indent="-298450" algn="l" rtl="0">
              <a:lnSpc>
                <a:spcPct val="100000"/>
              </a:lnSpc>
              <a:spcBef>
                <a:spcPts val="360"/>
              </a:spcBef>
              <a:spcAft>
                <a:spcPts val="0"/>
              </a:spcAft>
              <a:buClr>
                <a:srgbClr val="000000"/>
              </a:buClr>
              <a:buSzPct val="100000"/>
              <a:buFont typeface="Arial"/>
              <a:buChar char="•"/>
            </a:pPr>
            <a:r>
              <a:rPr lang="en-US" sz="1100" dirty="0">
                <a:solidFill>
                  <a:srgbClr val="000000"/>
                </a:solidFill>
              </a:rPr>
              <a:t>The data was gathered from WHO </a:t>
            </a:r>
            <a:r>
              <a:rPr lang="en-US" sz="1100" dirty="0">
                <a:solidFill>
                  <a:srgbClr val="000000"/>
                </a:solidFill>
                <a:hlinkClick r:id="rId3"/>
              </a:rPr>
              <a:t>Situation reports</a:t>
            </a:r>
            <a:r>
              <a:rPr lang="en-US" sz="1100" b="1" dirty="0">
                <a:solidFill>
                  <a:srgbClr val="000000"/>
                </a:solidFill>
              </a:rPr>
              <a:t>. </a:t>
            </a:r>
          </a:p>
          <a:p>
            <a:pPr lvl="0">
              <a:spcBef>
                <a:spcPts val="0"/>
              </a:spcBef>
              <a:buNone/>
            </a:pPr>
            <a:endParaRPr lang="en-US" sz="1000" dirty="0" smtClean="0">
              <a:solidFill>
                <a:srgbClr val="000000"/>
              </a:solidFill>
            </a:endParaRPr>
          </a:p>
          <a:p>
            <a:pPr lvl="0">
              <a:spcBef>
                <a:spcPts val="0"/>
              </a:spcBef>
              <a:buNone/>
            </a:pPr>
            <a:r>
              <a:rPr lang="en-US" sz="1000" dirty="0" smtClean="0">
                <a:solidFill>
                  <a:srgbClr val="000000"/>
                </a:solidFill>
              </a:rPr>
              <a:t>Image </a:t>
            </a:r>
            <a:r>
              <a:rPr lang="en-US" sz="1000" dirty="0">
                <a:solidFill>
                  <a:srgbClr val="000000"/>
                </a:solidFill>
              </a:rPr>
              <a:t>Courtesy of </a:t>
            </a:r>
            <a:r>
              <a:rPr lang="en-US" sz="1000" dirty="0"/>
              <a:t>Delphi234/Creative Commons Attribution-Share Alike 4.0 International</a:t>
            </a:r>
          </a:p>
        </p:txBody>
      </p:sp>
      <p:sp>
        <p:nvSpPr>
          <p:cNvPr id="73" name="Shape 73"/>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0" name="Shape 8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r>
              <a:rPr lang="en-US" sz="1000">
                <a:solidFill>
                  <a:srgbClr val="000000"/>
                </a:solidFill>
              </a:rPr>
              <a:t>Image Courtesy of </a:t>
            </a:r>
            <a:r>
              <a:rPr lang="en-US" sz="1000"/>
              <a:t>André Carrilho</a:t>
            </a:r>
          </a:p>
        </p:txBody>
      </p:sp>
      <p:sp>
        <p:nvSpPr>
          <p:cNvPr id="81" name="Shape 81"/>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Shape 8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SzPct val="100000"/>
              <a:buFont typeface="Arial"/>
              <a:buChar char="•"/>
            </a:pPr>
            <a:r>
              <a:rPr lang="en-US" sz="1100" dirty="0"/>
              <a:t>Article on why Ebola in West Africa was so extensive, (</a:t>
            </a:r>
            <a:r>
              <a:rPr lang="en-US" sz="1100" dirty="0" err="1"/>
              <a:t>Source:“How</a:t>
            </a:r>
            <a:r>
              <a:rPr lang="en-US" sz="1100" dirty="0"/>
              <a:t> the Ebola outbreak became the deadliest in History,” see references.) </a:t>
            </a:r>
            <a:endParaRPr lang="en-US" sz="1100" dirty="0" smtClean="0"/>
          </a:p>
          <a:p>
            <a:pPr marL="457200" lvl="0" indent="-298450" rtl="0">
              <a:spcBef>
                <a:spcPts val="0"/>
              </a:spcBef>
              <a:buSzPct val="100000"/>
              <a:buFont typeface="Arial"/>
              <a:buChar char="•"/>
            </a:pPr>
            <a:endParaRPr lang="en-US" sz="1100" dirty="0"/>
          </a:p>
          <a:p>
            <a:pPr marL="457200" lvl="0" indent="-298450" rtl="0">
              <a:spcBef>
                <a:spcPts val="0"/>
              </a:spcBef>
              <a:buSzPct val="100000"/>
              <a:buFont typeface="Arial"/>
              <a:buChar char="•"/>
            </a:pPr>
            <a:r>
              <a:rPr lang="en-US" sz="1100" dirty="0"/>
              <a:t>More Background on factors that influenced the Ebola epidemic: </a:t>
            </a:r>
          </a:p>
          <a:p>
            <a:pPr marL="914400" lvl="1" indent="-298450" rtl="0">
              <a:spcBef>
                <a:spcPts val="0"/>
              </a:spcBef>
              <a:buSzPct val="100000"/>
              <a:buFont typeface="Arial"/>
              <a:buChar char="•"/>
            </a:pPr>
            <a:r>
              <a:rPr lang="en-US" sz="1100" dirty="0">
                <a:solidFill>
                  <a:srgbClr val="000000"/>
                </a:solidFill>
              </a:rPr>
              <a:t>Evidence accumulated over the past decade suggests that fruit bats are the likely reservoir for Ebola virus. Many of these species are common across sub-Saharan Africa, including in Guinea, and/or may migrate long distances, raising the possibility that one of these wayward flyers may have carried Ebola virus to Guinea. </a:t>
            </a:r>
          </a:p>
          <a:p>
            <a:pPr marL="914400" lvl="1" indent="-298450" rtl="0">
              <a:spcBef>
                <a:spcPts val="0"/>
              </a:spcBef>
              <a:buSzPct val="100000"/>
              <a:buFont typeface="Arial"/>
              <a:buChar char="•"/>
            </a:pPr>
            <a:r>
              <a:rPr lang="en-US" sz="1100" dirty="0">
                <a:solidFill>
                  <a:srgbClr val="000000"/>
                </a:solidFill>
              </a:rPr>
              <a:t>Introduction into humans may have then occurred through exposures related to hunting and consumption of fruit bats. Similar customs have been reported in Guinea, prompting the Guinean government to impose a ban on bat sale and consumption early on in the outbreak. </a:t>
            </a:r>
          </a:p>
          <a:p>
            <a:pPr marL="914400" lvl="1" indent="-298450" rtl="0">
              <a:lnSpc>
                <a:spcPct val="109090"/>
              </a:lnSpc>
              <a:spcBef>
                <a:spcPts val="0"/>
              </a:spcBef>
              <a:buSzPct val="100000"/>
              <a:buFont typeface="Arial"/>
              <a:buChar char="•"/>
            </a:pPr>
            <a:r>
              <a:rPr lang="en-US" sz="1100" dirty="0">
                <a:solidFill>
                  <a:srgbClr val="000000"/>
                </a:solidFill>
              </a:rPr>
              <a:t>Large hemorrhagic fever virus outbreaks </a:t>
            </a:r>
            <a:r>
              <a:rPr lang="en-US" sz="1100">
                <a:solidFill>
                  <a:srgbClr val="000000"/>
                </a:solidFill>
              </a:rPr>
              <a:t>almost </a:t>
            </a:r>
            <a:r>
              <a:rPr lang="en-US" sz="1100" smtClean="0">
                <a:solidFill>
                  <a:srgbClr val="000000"/>
                </a:solidFill>
              </a:rPr>
              <a:t>invariably occurs </a:t>
            </a:r>
            <a:r>
              <a:rPr lang="en-US" sz="1100" dirty="0">
                <a:solidFill>
                  <a:srgbClr val="000000"/>
                </a:solidFill>
              </a:rPr>
              <a:t>in areas in which the economy and public health system have been decimated from years of civil conflict or failed development. Biological and ecological factors may drive emergence of the virus from the forest, but clearly the sociopolitical landscape dictates where it goes from there—an isolated case or two or a large and sustained outbreak.</a:t>
            </a:r>
          </a:p>
          <a:p>
            <a:pPr marL="914400" lvl="1" indent="-298450" rtl="0">
              <a:lnSpc>
                <a:spcPct val="109090"/>
              </a:lnSpc>
              <a:spcBef>
                <a:spcPts val="0"/>
              </a:spcBef>
              <a:buSzPct val="100000"/>
              <a:buFont typeface="Arial"/>
              <a:buChar char="•"/>
            </a:pPr>
            <a:r>
              <a:rPr lang="en-US" sz="1100" dirty="0">
                <a:solidFill>
                  <a:srgbClr val="000000"/>
                </a:solidFill>
              </a:rPr>
              <a:t>Reasons why Guinea, Liberia, and Sierra Leone, are susceptible to more severe outbreaks: </a:t>
            </a:r>
          </a:p>
          <a:p>
            <a:pPr marL="1371600" lvl="2" indent="-298450" rtl="0">
              <a:lnSpc>
                <a:spcPct val="109090"/>
              </a:lnSpc>
              <a:spcBef>
                <a:spcPts val="0"/>
              </a:spcBef>
              <a:buSzPct val="100000"/>
              <a:buFont typeface="Arial"/>
              <a:buChar char="•"/>
            </a:pPr>
            <a:r>
              <a:rPr lang="en-US" sz="1100" dirty="0">
                <a:solidFill>
                  <a:srgbClr val="000000"/>
                </a:solidFill>
              </a:rPr>
              <a:t>Civil wars in Liberia and Sierra Leone. </a:t>
            </a:r>
          </a:p>
          <a:p>
            <a:pPr marL="1371600" lvl="2" indent="-298450" rtl="0">
              <a:lnSpc>
                <a:spcPct val="109090"/>
              </a:lnSpc>
              <a:spcBef>
                <a:spcPts val="0"/>
              </a:spcBef>
              <a:buSzPct val="100000"/>
              <a:buFont typeface="Arial"/>
              <a:buChar char="•"/>
            </a:pPr>
            <a:r>
              <a:rPr lang="en-US" sz="1100" dirty="0">
                <a:solidFill>
                  <a:srgbClr val="000000"/>
                </a:solidFill>
              </a:rPr>
              <a:t>In Guinea, decades of inefficient and corrupt government have left the country in a state of stalled or even retrograde development. </a:t>
            </a:r>
          </a:p>
          <a:p>
            <a:pPr marL="1371600" lvl="2" indent="-298450" rtl="0">
              <a:lnSpc>
                <a:spcPct val="109090"/>
              </a:lnSpc>
              <a:spcBef>
                <a:spcPts val="0"/>
              </a:spcBef>
              <a:buSzPct val="100000"/>
              <a:buFont typeface="Arial"/>
              <a:buChar char="•"/>
            </a:pPr>
            <a:r>
              <a:rPr lang="en-US" sz="1100" dirty="0">
                <a:solidFill>
                  <a:srgbClr val="000000"/>
                </a:solidFill>
              </a:rPr>
              <a:t>Guinea is one of the poorest countries in the world, ranking 178 out of 187 countries on the United Nations Development </a:t>
            </a:r>
            <a:r>
              <a:rPr lang="en-US" sz="1100" dirty="0" err="1">
                <a:solidFill>
                  <a:srgbClr val="000000"/>
                </a:solidFill>
              </a:rPr>
              <a:t>Programme</a:t>
            </a:r>
            <a:r>
              <a:rPr lang="en-US" sz="1100" dirty="0">
                <a:solidFill>
                  <a:srgbClr val="000000"/>
                </a:solidFill>
              </a:rPr>
              <a:t> Human Development Index (just behind Liberia [174] and Sierra Leone [177]). </a:t>
            </a:r>
          </a:p>
          <a:p>
            <a:pPr marL="1371600" lvl="2" indent="-298450" rtl="0">
              <a:lnSpc>
                <a:spcPct val="109090"/>
              </a:lnSpc>
              <a:spcBef>
                <a:spcPts val="0"/>
              </a:spcBef>
              <a:buSzPct val="100000"/>
              <a:buFont typeface="Arial"/>
              <a:buChar char="•"/>
            </a:pPr>
            <a:r>
              <a:rPr lang="en-US" sz="1100" dirty="0">
                <a:solidFill>
                  <a:srgbClr val="000000"/>
                </a:solidFill>
              </a:rPr>
              <a:t>The Guinea forest region, traditionally comprised of small and isolated populations of diverse ethnic groups hold little power and pose little threat to the larger groups closer to the capital, has been habitually neglected, receiving little attention or capital investment. </a:t>
            </a:r>
          </a:p>
          <a:p>
            <a:pPr marL="1828800" lvl="3" indent="-298450" rtl="0">
              <a:lnSpc>
                <a:spcPct val="109090"/>
              </a:lnSpc>
              <a:spcBef>
                <a:spcPts val="0"/>
              </a:spcBef>
              <a:buSzPct val="100000"/>
              <a:buFont typeface="Arial"/>
              <a:buChar char="•"/>
            </a:pPr>
            <a:r>
              <a:rPr lang="en-US" sz="1100" dirty="0">
                <a:solidFill>
                  <a:srgbClr val="000000"/>
                </a:solidFill>
              </a:rPr>
              <a:t>(Source: “Outbreak of Ebola Virus disease in Guinea: Where Ecology meets Economy,” see references.)  </a:t>
            </a:r>
          </a:p>
          <a:p>
            <a:pPr lvl="0" rtl="0">
              <a:lnSpc>
                <a:spcPct val="109090"/>
              </a:lnSpc>
              <a:spcBef>
                <a:spcPts val="0"/>
              </a:spcBef>
              <a:buNone/>
            </a:pPr>
            <a:endParaRPr sz="1100" dirty="0">
              <a:solidFill>
                <a:srgbClr val="000000"/>
              </a:solidFill>
            </a:endParaRPr>
          </a:p>
        </p:txBody>
      </p:sp>
      <p:sp>
        <p:nvSpPr>
          <p:cNvPr id="88" name="Shape 8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4" name="Shape 9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95" name="Shape 95"/>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1"/>
        <p:cNvGrpSpPr/>
        <p:nvPr/>
      </p:nvGrpSpPr>
      <p:grpSpPr>
        <a:xfrm>
          <a:off x="0" y="0"/>
          <a:ext cx="0" cy="0"/>
          <a:chOff x="0" y="0"/>
          <a:chExt cx="0" cy="0"/>
        </a:xfrm>
      </p:grpSpPr>
      <p:sp>
        <p:nvSpPr>
          <p:cNvPr id="12" name="Shape 12"/>
          <p:cNvSpPr txBox="1">
            <a:spLocks noGrp="1"/>
          </p:cNvSpPr>
          <p:nvPr>
            <p:ph type="ctrTitle"/>
          </p:nvPr>
        </p:nvSpPr>
        <p:spPr>
          <a:xfrm>
            <a:off x="609600" y="3835135"/>
            <a:ext cx="7772400" cy="1727464"/>
          </a:xfrm>
          <a:prstGeom prst="rect">
            <a:avLst/>
          </a:prstGeom>
          <a:noFill/>
          <a:ln>
            <a:noFill/>
          </a:ln>
        </p:spPr>
        <p:txBody>
          <a:bodyPr lIns="91425" tIns="91425" rIns="91425" bIns="91425" anchor="t" anchorCtr="0"/>
          <a:lstStyle>
            <a:lvl1pPr marL="0" marR="0" lvl="0" indent="0" algn="l" rtl="0">
              <a:spcBef>
                <a:spcPts val="0"/>
              </a:spcBef>
              <a:spcAft>
                <a:spcPts val="0"/>
              </a:spcAft>
              <a:defRPr sz="4800" b="0" i="0" u="none" strike="noStrike" cap="none">
                <a:solidFill>
                  <a:srgbClr val="EC511C"/>
                </a:solidFill>
                <a:latin typeface="Arial Black"/>
                <a:ea typeface="Arial Black"/>
                <a:cs typeface="Arial Black"/>
                <a:sym typeface="Arial Black"/>
              </a:defRPr>
            </a:lvl1pPr>
            <a:lvl2pPr marL="0" marR="0" lvl="1" indent="0" algn="l" rtl="0">
              <a:spcBef>
                <a:spcPts val="0"/>
              </a:spcBef>
              <a:spcAft>
                <a:spcPts val="0"/>
              </a:spcAft>
              <a:defRPr sz="2400" b="0" i="0" u="none" strike="noStrike" cap="none">
                <a:solidFill>
                  <a:schemeClr val="dk2"/>
                </a:solidFill>
                <a:latin typeface="Verdana"/>
                <a:ea typeface="Verdana"/>
                <a:cs typeface="Verdana"/>
                <a:sym typeface="Verdana"/>
              </a:defRPr>
            </a:lvl2pPr>
            <a:lvl3pPr marL="0" marR="0" lvl="2" indent="0" algn="l" rtl="0">
              <a:spcBef>
                <a:spcPts val="0"/>
              </a:spcBef>
              <a:spcAft>
                <a:spcPts val="0"/>
              </a:spcAft>
              <a:defRPr sz="2400" b="0" i="0" u="none" strike="noStrike" cap="none">
                <a:solidFill>
                  <a:schemeClr val="dk2"/>
                </a:solidFill>
                <a:latin typeface="Verdana"/>
                <a:ea typeface="Verdana"/>
                <a:cs typeface="Verdana"/>
                <a:sym typeface="Verdana"/>
              </a:defRPr>
            </a:lvl3pPr>
            <a:lvl4pPr marL="0" marR="0" lvl="3" indent="0" algn="l" rtl="0">
              <a:spcBef>
                <a:spcPts val="0"/>
              </a:spcBef>
              <a:spcAft>
                <a:spcPts val="0"/>
              </a:spcAft>
              <a:defRPr sz="2400" b="0" i="0" u="none" strike="noStrike" cap="none">
                <a:solidFill>
                  <a:schemeClr val="dk2"/>
                </a:solidFill>
                <a:latin typeface="Verdana"/>
                <a:ea typeface="Verdana"/>
                <a:cs typeface="Verdana"/>
                <a:sym typeface="Verdana"/>
              </a:defRPr>
            </a:lvl4pPr>
            <a:lvl5pPr marL="0" marR="0" lvl="4" indent="0" algn="l" rtl="0">
              <a:spcBef>
                <a:spcPts val="0"/>
              </a:spcBef>
              <a:spcAft>
                <a:spcPts val="0"/>
              </a:spcAft>
              <a:defRPr sz="2400" b="0" i="0" u="none" strike="noStrike" cap="none">
                <a:solidFill>
                  <a:schemeClr val="dk2"/>
                </a:solidFill>
                <a:latin typeface="Verdana"/>
                <a:ea typeface="Verdana"/>
                <a:cs typeface="Verdana"/>
                <a:sym typeface="Verdana"/>
              </a:defRPr>
            </a:lvl5pPr>
            <a:lvl6pPr marL="457200" marR="0" lvl="5" indent="0" algn="l" rtl="0">
              <a:spcBef>
                <a:spcPts val="0"/>
              </a:spcBef>
              <a:spcAft>
                <a:spcPts val="0"/>
              </a:spcAft>
              <a:defRPr sz="2400" b="0" i="0" u="none" strike="noStrike" cap="none">
                <a:solidFill>
                  <a:schemeClr val="dk2"/>
                </a:solidFill>
                <a:latin typeface="Verdana"/>
                <a:ea typeface="Verdana"/>
                <a:cs typeface="Verdana"/>
                <a:sym typeface="Verdana"/>
              </a:defRPr>
            </a:lvl6pPr>
            <a:lvl7pPr marL="914400" marR="0" lvl="6" indent="0" algn="l" rtl="0">
              <a:spcBef>
                <a:spcPts val="0"/>
              </a:spcBef>
              <a:spcAft>
                <a:spcPts val="0"/>
              </a:spcAft>
              <a:defRPr sz="2400" b="0" i="0" u="none" strike="noStrike" cap="none">
                <a:solidFill>
                  <a:schemeClr val="dk2"/>
                </a:solidFill>
                <a:latin typeface="Verdana"/>
                <a:ea typeface="Verdana"/>
                <a:cs typeface="Verdana"/>
                <a:sym typeface="Verdana"/>
              </a:defRPr>
            </a:lvl7pPr>
            <a:lvl8pPr marL="1371600" marR="0" lvl="7" indent="0" algn="l" rtl="0">
              <a:spcBef>
                <a:spcPts val="0"/>
              </a:spcBef>
              <a:spcAft>
                <a:spcPts val="0"/>
              </a:spcAft>
              <a:defRPr sz="2400" b="0" i="0" u="none" strike="noStrike" cap="none">
                <a:solidFill>
                  <a:schemeClr val="dk2"/>
                </a:solidFill>
                <a:latin typeface="Verdana"/>
                <a:ea typeface="Verdana"/>
                <a:cs typeface="Verdana"/>
                <a:sym typeface="Verdana"/>
              </a:defRPr>
            </a:lvl8pPr>
            <a:lvl9pPr marL="1828800" marR="0" lvl="8" indent="0" algn="l" rtl="0">
              <a:spcBef>
                <a:spcPts val="0"/>
              </a:spcBef>
              <a:spcAft>
                <a:spcPts val="0"/>
              </a:spcAft>
              <a:defRPr sz="2400" b="0" i="0" u="none" strike="noStrike" cap="none">
                <a:solidFill>
                  <a:schemeClr val="dk2"/>
                </a:solidFill>
                <a:latin typeface="Verdana"/>
                <a:ea typeface="Verdana"/>
                <a:cs typeface="Verdana"/>
                <a:sym typeface="Verdana"/>
              </a:defRPr>
            </a:lvl9pPr>
          </a:lstStyle>
          <a:p>
            <a:endParaRPr/>
          </a:p>
        </p:txBody>
      </p:sp>
      <p:sp>
        <p:nvSpPr>
          <p:cNvPr id="13" name="Shape 13"/>
          <p:cNvSpPr txBox="1">
            <a:spLocks noGrp="1"/>
          </p:cNvSpPr>
          <p:nvPr>
            <p:ph type="subTitle" idx="1"/>
          </p:nvPr>
        </p:nvSpPr>
        <p:spPr>
          <a:xfrm>
            <a:off x="609600" y="5592087"/>
            <a:ext cx="7696199" cy="884911"/>
          </a:xfrm>
          <a:prstGeom prst="rect">
            <a:avLst/>
          </a:prstGeom>
          <a:noFill/>
          <a:ln>
            <a:noFill/>
          </a:ln>
        </p:spPr>
        <p:txBody>
          <a:bodyPr lIns="91425" tIns="91425" rIns="91425" bIns="91425" anchor="t" anchorCtr="0"/>
          <a:lstStyle>
            <a:lvl1pPr marL="0" marR="0" lvl="0" indent="0" algn="l" rtl="0">
              <a:spcBef>
                <a:spcPts val="480"/>
              </a:spcBef>
              <a:spcAft>
                <a:spcPts val="0"/>
              </a:spcAft>
              <a:buClr>
                <a:schemeClr val="dk1"/>
              </a:buClr>
              <a:buFont typeface="Arial"/>
              <a:buNone/>
              <a:defRPr sz="2400" b="0" i="0" u="none" strike="noStrike" cap="none">
                <a:solidFill>
                  <a:schemeClr val="dk1"/>
                </a:solidFill>
                <a:latin typeface="Arial"/>
                <a:ea typeface="Arial"/>
                <a:cs typeface="Arial"/>
                <a:sym typeface="Arial"/>
              </a:defRPr>
            </a:lvl1pPr>
            <a:lvl2pPr marL="457200" marR="0" lvl="1" indent="0" algn="ctr" rtl="0">
              <a:spcBef>
                <a:spcPts val="400"/>
              </a:spcBef>
              <a:spcAft>
                <a:spcPts val="0"/>
              </a:spcAft>
              <a:buClr>
                <a:schemeClr val="dk1"/>
              </a:buClr>
              <a:buFont typeface="Verdana"/>
              <a:buNone/>
              <a:defRPr sz="2000" b="0" i="0" u="none" strike="noStrike" cap="none">
                <a:solidFill>
                  <a:schemeClr val="dk1"/>
                </a:solidFill>
                <a:latin typeface="Verdana"/>
                <a:ea typeface="Verdana"/>
                <a:cs typeface="Verdana"/>
                <a:sym typeface="Verdana"/>
              </a:defRPr>
            </a:lvl2pPr>
            <a:lvl3pPr marL="914400" marR="0" lvl="2" indent="0" algn="ctr" rtl="0">
              <a:spcBef>
                <a:spcPts val="360"/>
              </a:spcBef>
              <a:spcAft>
                <a:spcPts val="0"/>
              </a:spcAft>
              <a:buClr>
                <a:schemeClr val="dk1"/>
              </a:buClr>
              <a:buFont typeface="Verdana"/>
              <a:buNone/>
              <a:defRPr sz="1800" b="0" i="0" u="none" strike="noStrike" cap="none">
                <a:solidFill>
                  <a:schemeClr val="dk1"/>
                </a:solidFill>
                <a:latin typeface="Verdana"/>
                <a:ea typeface="Verdana"/>
                <a:cs typeface="Verdana"/>
                <a:sym typeface="Verdana"/>
              </a:defRPr>
            </a:lvl3pPr>
            <a:lvl4pPr marL="1371600" marR="0" lvl="3"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4pPr>
            <a:lvl5pPr marL="1828800" marR="0" lvl="4"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5pPr>
            <a:lvl6pPr marL="2286000" marR="0" lvl="5"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6pPr>
            <a:lvl7pPr marL="2743200" marR="0" lvl="6"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7pPr>
            <a:lvl8pPr marL="3200400" marR="0" lvl="7"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8pPr>
            <a:lvl9pPr marL="3657600" marR="0" lvl="8"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457200" y="274637"/>
            <a:ext cx="8229600" cy="1143000"/>
          </a:xfrm>
          <a:prstGeom prst="rect">
            <a:avLst/>
          </a:prstGeom>
          <a:noFill/>
          <a:ln>
            <a:noFill/>
          </a:ln>
        </p:spPr>
        <p:txBody>
          <a:bodyPr lIns="91425" tIns="91425" rIns="91425" bIns="91425" anchor="t" anchorCtr="0"/>
          <a:lstStyle>
            <a:lvl1pPr lvl="0" rtl="0">
              <a:spcBef>
                <a:spcPts val="0"/>
              </a:spcBef>
              <a:defRPr sz="3200">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51" name="Shape 51"/>
          <p:cNvSpPr txBox="1">
            <a:spLocks noGrp="1"/>
          </p:cNvSpPr>
          <p:nvPr>
            <p:ph type="body" idx="1"/>
          </p:nvPr>
        </p:nvSpPr>
        <p:spPr>
          <a:xfrm rot="5400000">
            <a:off x="2309018" y="-251618"/>
            <a:ext cx="4525963" cy="8229600"/>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53"/>
        <p:cNvGrpSpPr/>
        <p:nvPr/>
      </p:nvGrpSpPr>
      <p:grpSpPr>
        <a:xfrm>
          <a:off x="0" y="0"/>
          <a:ext cx="0" cy="0"/>
          <a:chOff x="0" y="0"/>
          <a:chExt cx="0" cy="0"/>
        </a:xfrm>
      </p:grpSpPr>
      <p:sp>
        <p:nvSpPr>
          <p:cNvPr id="54" name="Shape 54"/>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t" anchorCtr="0"/>
          <a:lstStyle>
            <a:lvl1pPr lvl="0" rtl="0">
              <a:spcBef>
                <a:spcPts val="0"/>
              </a:spcBef>
              <a:defRPr>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55" name="Shape 55"/>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4"/>
        <p:cNvGrpSpPr/>
        <p:nvPr/>
      </p:nvGrpSpPr>
      <p:grpSpPr>
        <a:xfrm>
          <a:off x="0" y="0"/>
          <a:ext cx="0" cy="0"/>
          <a:chOff x="0" y="0"/>
          <a:chExt cx="0" cy="0"/>
        </a:xfrm>
      </p:grpSpPr>
      <p:sp>
        <p:nvSpPr>
          <p:cNvPr id="16" name="Shape 16"/>
          <p:cNvSpPr txBox="1">
            <a:spLocks noGrp="1"/>
          </p:cNvSpPr>
          <p:nvPr>
            <p:ph type="body" idx="1"/>
          </p:nvPr>
        </p:nvSpPr>
        <p:spPr>
          <a:xfrm>
            <a:off x="457200" y="1828800"/>
            <a:ext cx="8229600" cy="4297363"/>
          </a:xfrm>
          <a:prstGeom prst="rect">
            <a:avLst/>
          </a:prstGeom>
          <a:noFill/>
          <a:ln>
            <a:noFill/>
          </a:ln>
        </p:spPr>
        <p:txBody>
          <a:bodyPr lIns="91425" tIns="91425" rIns="91425" bIns="91425" anchor="t" anchorCtr="0"/>
          <a:lstStyle>
            <a:lvl1pPr lvl="0" rtl="0">
              <a:spcBef>
                <a:spcPts val="0"/>
              </a:spcBef>
              <a:defRPr>
                <a:solidFill>
                  <a:schemeClr val="dk1"/>
                </a:solidFill>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
        <p:nvSpPr>
          <p:cNvPr id="17" name="Shape 17"/>
          <p:cNvSpPr txBox="1">
            <a:spLocks noGrp="1"/>
          </p:cNvSpPr>
          <p:nvPr>
            <p:ph type="title"/>
          </p:nvPr>
        </p:nvSpPr>
        <p:spPr>
          <a:xfrm>
            <a:off x="457200" y="533400"/>
            <a:ext cx="8229600" cy="914400"/>
          </a:xfrm>
          <a:prstGeom prst="rect">
            <a:avLst/>
          </a:prstGeom>
          <a:noFill/>
          <a:ln>
            <a:noFill/>
          </a:ln>
        </p:spPr>
        <p:txBody>
          <a:bodyPr lIns="91425" tIns="91425" rIns="91425" bIns="91425" anchor="t" anchorCtr="0"/>
          <a:lstStyle>
            <a:lvl1pPr lvl="0" rtl="0">
              <a:spcBef>
                <a:spcPts val="0"/>
              </a:spcBef>
              <a:defRPr sz="36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8"/>
        <p:cNvGrpSpPr/>
        <p:nvPr/>
      </p:nvGrpSpPr>
      <p:grpSpPr>
        <a:xfrm>
          <a:off x="0" y="0"/>
          <a:ext cx="0" cy="0"/>
          <a:chOff x="0" y="0"/>
          <a:chExt cx="0" cy="0"/>
        </a:xfrm>
      </p:grpSpPr>
      <p:sp>
        <p:nvSpPr>
          <p:cNvPr id="19" name="Shape 19"/>
          <p:cNvSpPr/>
          <p:nvPr/>
        </p:nvSpPr>
        <p:spPr>
          <a:xfrm>
            <a:off x="0" y="2819400"/>
            <a:ext cx="9144000" cy="2590800"/>
          </a:xfrm>
          <a:prstGeom prst="rect">
            <a:avLst/>
          </a:prstGeom>
          <a:solidFill>
            <a:srgbClr val="EC511C"/>
          </a:solid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1800" b="0" i="0" u="none" strike="noStrike" cap="none">
                <a:solidFill>
                  <a:srgbClr val="EC511C"/>
                </a:solidFill>
                <a:latin typeface="Arial"/>
                <a:ea typeface="Arial"/>
                <a:cs typeface="Arial"/>
                <a:sym typeface="Arial"/>
              </a:rPr>
              <a:t> </a:t>
            </a:r>
          </a:p>
        </p:txBody>
      </p:sp>
      <p:sp>
        <p:nvSpPr>
          <p:cNvPr id="20" name="Shape 20"/>
          <p:cNvSpPr txBox="1">
            <a:spLocks noGrp="1"/>
          </p:cNvSpPr>
          <p:nvPr>
            <p:ph type="title"/>
          </p:nvPr>
        </p:nvSpPr>
        <p:spPr>
          <a:xfrm>
            <a:off x="722312" y="3633787"/>
            <a:ext cx="7772400" cy="1362075"/>
          </a:xfrm>
          <a:prstGeom prst="rect">
            <a:avLst/>
          </a:prstGeom>
          <a:noFill/>
          <a:ln>
            <a:noFill/>
          </a:ln>
        </p:spPr>
        <p:txBody>
          <a:bodyPr lIns="91425" tIns="91425" rIns="91425" bIns="91425" anchor="t" anchorCtr="0"/>
          <a:lstStyle>
            <a:lvl1pPr lvl="0" algn="l" rtl="0">
              <a:spcBef>
                <a:spcPts val="0"/>
              </a:spcBef>
              <a:defRPr sz="4000" b="1"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21" name="Shape 21"/>
          <p:cNvSpPr txBox="1">
            <a:spLocks noGrp="1"/>
          </p:cNvSpPr>
          <p:nvPr>
            <p:ph type="body" idx="1"/>
          </p:nvPr>
        </p:nvSpPr>
        <p:spPr>
          <a:xfrm>
            <a:off x="722312" y="2157413"/>
            <a:ext cx="7772400" cy="1500187"/>
          </a:xfrm>
          <a:prstGeom prst="rect">
            <a:avLst/>
          </a:prstGeom>
          <a:noFill/>
          <a:ln>
            <a:noFill/>
          </a:ln>
        </p:spPr>
        <p:txBody>
          <a:bodyPr lIns="91425" tIns="91425" rIns="91425" bIns="91425" anchor="b" anchorCtr="0"/>
          <a:lstStyle>
            <a:lvl1pPr marL="0" lvl="0" indent="0" rtl="0">
              <a:spcBef>
                <a:spcPts val="0"/>
              </a:spcBef>
              <a:buFont typeface="Arial"/>
              <a:buNone/>
              <a:defRPr sz="2000">
                <a:latin typeface="Arial"/>
                <a:ea typeface="Arial"/>
                <a:cs typeface="Arial"/>
                <a:sym typeface="Arial"/>
              </a:defRPr>
            </a:lvl1pPr>
            <a:lvl2pPr marL="457200" lvl="1" indent="0" rtl="0">
              <a:spcBef>
                <a:spcPts val="0"/>
              </a:spcBef>
              <a:buFont typeface="Verdana"/>
              <a:buNone/>
              <a:defRPr sz="1800"/>
            </a:lvl2pPr>
            <a:lvl3pPr marL="914400" lvl="2" indent="0" rtl="0">
              <a:spcBef>
                <a:spcPts val="0"/>
              </a:spcBef>
              <a:buFont typeface="Verdana"/>
              <a:buNone/>
              <a:defRPr sz="1600"/>
            </a:lvl3pPr>
            <a:lvl4pPr marL="1371600" lvl="3" indent="0" rtl="0">
              <a:spcBef>
                <a:spcPts val="0"/>
              </a:spcBef>
              <a:buFont typeface="Verdana"/>
              <a:buNone/>
              <a:defRPr sz="1400"/>
            </a:lvl4pPr>
            <a:lvl5pPr marL="1828800" lvl="4" indent="0" rtl="0">
              <a:spcBef>
                <a:spcPts val="0"/>
              </a:spcBef>
              <a:buFont typeface="Verdana"/>
              <a:buNone/>
              <a:defRPr sz="1400"/>
            </a:lvl5pPr>
            <a:lvl6pPr marL="2286000" lvl="5" indent="0" rtl="0">
              <a:spcBef>
                <a:spcPts val="0"/>
              </a:spcBef>
              <a:buFont typeface="Verdana"/>
              <a:buNone/>
              <a:defRPr sz="1400"/>
            </a:lvl6pPr>
            <a:lvl7pPr marL="2743200" lvl="6" indent="0" rtl="0">
              <a:spcBef>
                <a:spcPts val="0"/>
              </a:spcBef>
              <a:buFont typeface="Verdana"/>
              <a:buNone/>
              <a:defRPr sz="1400"/>
            </a:lvl7pPr>
            <a:lvl8pPr marL="3200400" lvl="7" indent="0" rtl="0">
              <a:spcBef>
                <a:spcPts val="0"/>
              </a:spcBef>
              <a:buFont typeface="Verdana"/>
              <a:buNone/>
              <a:defRPr sz="1400"/>
            </a:lvl8pPr>
            <a:lvl9pPr marL="3657600" lvl="8" indent="0" rtl="0">
              <a:spcBef>
                <a:spcPts val="0"/>
              </a:spcBef>
              <a:buFont typeface="Verdana"/>
              <a:buNone/>
              <a:defRPr sz="14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22"/>
        <p:cNvGrpSpPr/>
        <p:nvPr/>
      </p:nvGrpSpPr>
      <p:grpSpPr>
        <a:xfrm>
          <a:off x="0" y="0"/>
          <a:ext cx="0" cy="0"/>
          <a:chOff x="0" y="0"/>
          <a:chExt cx="0" cy="0"/>
        </a:xfrm>
      </p:grpSpPr>
      <p:sp>
        <p:nvSpPr>
          <p:cNvPr id="24" name="Shape 24"/>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25" name="Shape 25"/>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26" name="Shape 26"/>
          <p:cNvSpPr txBox="1">
            <a:spLocks noGrp="1"/>
          </p:cNvSpPr>
          <p:nvPr>
            <p:ph type="title"/>
          </p:nvPr>
        </p:nvSpPr>
        <p:spPr>
          <a:xfrm>
            <a:off x="457200" y="152400"/>
            <a:ext cx="8229600" cy="1265237"/>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omparison">
    <p:spTree>
      <p:nvGrpSpPr>
        <p:cNvPr id="1" name="Shape 27"/>
        <p:cNvGrpSpPr/>
        <p:nvPr/>
      </p:nvGrpSpPr>
      <p:grpSpPr>
        <a:xfrm>
          <a:off x="0" y="0"/>
          <a:ext cx="0" cy="0"/>
          <a:chOff x="0" y="0"/>
          <a:chExt cx="0" cy="0"/>
        </a:xfrm>
      </p:grpSpPr>
      <p:sp>
        <p:nvSpPr>
          <p:cNvPr id="28" name="Shape 28"/>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29" name="Shape 29"/>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30" name="Shape 30"/>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31" name="Shape 31"/>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33" name="Shape 33"/>
          <p:cNvSpPr txBox="1">
            <a:spLocks noGrp="1"/>
          </p:cNvSpPr>
          <p:nvPr>
            <p:ph type="title"/>
          </p:nvPr>
        </p:nvSpPr>
        <p:spPr>
          <a:xfrm>
            <a:off x="457200" y="274637"/>
            <a:ext cx="8229600" cy="868362"/>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457200" y="274637"/>
            <a:ext cx="8229600" cy="1143000"/>
          </a:xfrm>
          <a:prstGeom prst="rect">
            <a:avLst/>
          </a:prstGeom>
          <a:noFill/>
          <a:ln>
            <a:noFill/>
          </a:ln>
        </p:spPr>
        <p:txBody>
          <a:bodyPr lIns="91425" tIns="91425" rIns="91425" bIns="91425" anchor="t" anchorCtr="0"/>
          <a:lstStyle>
            <a:lvl1pPr lvl="0" rtl="0">
              <a:spcBef>
                <a:spcPts val="0"/>
              </a:spcBef>
              <a:defRPr sz="3200">
                <a:solidFill>
                  <a:srgbClr val="EC511C"/>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37"/>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9"/>
        <p:cNvGrpSpPr/>
        <p:nvPr/>
      </p:nvGrpSpPr>
      <p:grpSpPr>
        <a:xfrm>
          <a:off x="0" y="0"/>
          <a:ext cx="0" cy="0"/>
          <a:chOff x="0" y="0"/>
          <a:chExt cx="0" cy="0"/>
        </a:xfrm>
      </p:grpSpPr>
      <p:sp>
        <p:nvSpPr>
          <p:cNvPr id="40" name="Shape 40"/>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41" name="Shape 41"/>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lvl="0" rtl="0">
              <a:spcBef>
                <a:spcPts val="0"/>
              </a:spcBef>
              <a:defRPr sz="3200">
                <a:latin typeface="Arial"/>
                <a:ea typeface="Arial"/>
                <a:cs typeface="Arial"/>
                <a:sym typeface="Arial"/>
              </a:defRPr>
            </a:lvl1pPr>
            <a:lvl2pPr lvl="1" rtl="0">
              <a:spcBef>
                <a:spcPts val="0"/>
              </a:spcBef>
              <a:defRPr sz="2800">
                <a:latin typeface="Arial"/>
                <a:ea typeface="Arial"/>
                <a:cs typeface="Arial"/>
                <a:sym typeface="Arial"/>
              </a:defRPr>
            </a:lvl2pPr>
            <a:lvl3pPr lvl="2" rtl="0">
              <a:spcBef>
                <a:spcPts val="0"/>
              </a:spcBef>
              <a:defRPr sz="2400">
                <a:latin typeface="Arial"/>
                <a:ea typeface="Arial"/>
                <a:cs typeface="Arial"/>
                <a:sym typeface="Arial"/>
              </a:defRPr>
            </a:lvl3pPr>
            <a:lvl4pPr lvl="3" rtl="0">
              <a:spcBef>
                <a:spcPts val="0"/>
              </a:spcBef>
              <a:defRPr sz="2000">
                <a:latin typeface="Arial"/>
                <a:ea typeface="Arial"/>
                <a:cs typeface="Arial"/>
                <a:sym typeface="Arial"/>
              </a:defRPr>
            </a:lvl4pPr>
            <a:lvl5pPr lvl="4" rtl="0">
              <a:spcBef>
                <a:spcPts val="0"/>
              </a:spcBef>
              <a:defRPr sz="2000">
                <a:latin typeface="Arial"/>
                <a:ea typeface="Arial"/>
                <a:cs typeface="Arial"/>
                <a:sym typeface="Arial"/>
              </a:defRPr>
            </a:lvl5pPr>
            <a:lvl6pPr lvl="5" rtl="0">
              <a:spcBef>
                <a:spcPts val="0"/>
              </a:spcBef>
              <a:defRPr sz="2000"/>
            </a:lvl6pPr>
            <a:lvl7pPr lvl="6" rtl="0">
              <a:spcBef>
                <a:spcPts val="0"/>
              </a:spcBef>
              <a:defRPr sz="2000"/>
            </a:lvl7pPr>
            <a:lvl8pPr lvl="7" rtl="0">
              <a:spcBef>
                <a:spcPts val="0"/>
              </a:spcBef>
              <a:defRPr sz="2000"/>
            </a:lvl8pPr>
            <a:lvl9pPr lvl="8" rtl="0">
              <a:spcBef>
                <a:spcPts val="0"/>
              </a:spcBef>
              <a:defRPr sz="2000"/>
            </a:lvl9pPr>
          </a:lstStyle>
          <a:p>
            <a:endParaRPr/>
          </a:p>
        </p:txBody>
      </p:sp>
      <p:sp>
        <p:nvSpPr>
          <p:cNvPr id="42" name="Shape 42"/>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46" name="Shape 46"/>
          <p:cNvSpPr>
            <a:spLocks noGrp="1"/>
          </p:cNvSpPr>
          <p:nvPr>
            <p:ph type="pic" idx="2"/>
          </p:nvPr>
        </p:nvSpPr>
        <p:spPr>
          <a:xfrm>
            <a:off x="1792288" y="612775"/>
            <a:ext cx="5486399" cy="4114800"/>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spcBef>
                <a:spcPts val="0"/>
              </a:spcBef>
              <a:buClr>
                <a:schemeClr val="dk1"/>
              </a:buClr>
              <a:buFont typeface="Verdana"/>
              <a:buNone/>
              <a:defRPr sz="2800" b="0" i="0" u="none" strike="noStrike" cap="none">
                <a:solidFill>
                  <a:schemeClr val="dk1"/>
                </a:solidFill>
                <a:latin typeface="Verdana"/>
                <a:ea typeface="Verdana"/>
                <a:cs typeface="Verdana"/>
                <a:sym typeface="Verdana"/>
              </a:defRPr>
            </a:lvl2pPr>
            <a:lvl3pPr marL="914400" marR="0" lvl="2" indent="0" algn="l" rtl="0">
              <a:spcBef>
                <a:spcPts val="0"/>
              </a:spcBef>
              <a:buClr>
                <a:schemeClr val="dk1"/>
              </a:buClr>
              <a:buFont typeface="Verdana"/>
              <a:buNone/>
              <a:defRPr sz="2400" b="0" i="0" u="none" strike="noStrike" cap="none">
                <a:solidFill>
                  <a:schemeClr val="dk1"/>
                </a:solidFill>
                <a:latin typeface="Verdana"/>
                <a:ea typeface="Verdana"/>
                <a:cs typeface="Verdana"/>
                <a:sym typeface="Verdana"/>
              </a:defRPr>
            </a:lvl3pPr>
            <a:lvl4pPr marL="1371600" marR="0" lvl="3"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4pPr>
            <a:lvl5pPr marL="1828800" marR="0" lvl="4"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5pPr>
            <a:lvl6pPr marL="2286000" marR="0" lvl="5"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6pPr>
            <a:lvl7pPr marL="2743200" marR="0" lvl="6"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7pPr>
            <a:lvl8pPr marL="3200400" marR="0" lvl="7"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8pPr>
            <a:lvl9pPr marL="3657600" marR="0" lvl="8"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9pPr>
          </a:lstStyle>
          <a:p>
            <a:endParaRPr/>
          </a:p>
        </p:txBody>
      </p:sp>
      <p:sp>
        <p:nvSpPr>
          <p:cNvPr id="47" name="Shape 47"/>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Shape 9"/>
        <p:cNvGrpSpPr/>
        <p:nvPr/>
      </p:nvGrpSpPr>
      <p:grpSpPr>
        <a:xfrm>
          <a:off x="0" y="0"/>
          <a:ext cx="0" cy="0"/>
          <a:chOff x="0" y="0"/>
          <a:chExt cx="0" cy="0"/>
        </a:xfrm>
      </p:grpSpPr>
      <p:sp>
        <p:nvSpPr>
          <p:cNvPr id="10" name="Shape 10"/>
          <p:cNvSpPr/>
          <p:nvPr/>
        </p:nvSpPr>
        <p:spPr>
          <a:xfrm>
            <a:off x="141288" y="6400800"/>
            <a:ext cx="184149" cy="2286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900" b="0" i="0" u="none" strike="noStrike" cap="none">
              <a:solidFill>
                <a:schemeClr val="lt2"/>
              </a:solidFill>
              <a:latin typeface="Verdana"/>
              <a:ea typeface="Verdana"/>
              <a:cs typeface="Verdana"/>
              <a:sym typeface="Verdana"/>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5.jp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hyperlink" Target="http://journals.plos.org/plosntds/article?id=10.1371/journal.pntd.0003056" TargetMode="External"/><Relationship Id="rId4" Type="http://schemas.openxmlformats.org/officeDocument/2006/relationships/hyperlink" Target="http://www.livescience.com/47140-ebola-outbreak-causes.html"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60"/>
        <p:cNvGrpSpPr/>
        <p:nvPr/>
      </p:nvGrpSpPr>
      <p:grpSpPr>
        <a:xfrm>
          <a:off x="0" y="0"/>
          <a:ext cx="0" cy="0"/>
          <a:chOff x="0" y="0"/>
          <a:chExt cx="0" cy="0"/>
        </a:xfrm>
      </p:grpSpPr>
      <p:sp>
        <p:nvSpPr>
          <p:cNvPr id="4" name="Shape 61"/>
          <p:cNvSpPr txBox="1">
            <a:spLocks/>
          </p:cNvSpPr>
          <p:nvPr/>
        </p:nvSpPr>
        <p:spPr>
          <a:xfrm>
            <a:off x="533399" y="690880"/>
            <a:ext cx="8563056" cy="1716194"/>
          </a:xfrm>
          <a:prstGeom prst="rect">
            <a:avLst/>
          </a:prstGeom>
          <a:noFill/>
          <a:ln>
            <a:noFill/>
          </a:ln>
        </p:spPr>
        <p:txBody>
          <a:bodyPr lIns="91425" tIns="45700" rIns="91425" bIns="45700" anchor="t"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None/>
              <a:defRPr sz="4800" b="0" i="0" u="none" strike="noStrike" cap="none">
                <a:solidFill>
                  <a:srgbClr val="EC511C"/>
                </a:solidFill>
                <a:latin typeface="Arial Black"/>
                <a:ea typeface="Arial Black"/>
                <a:cs typeface="Arial Black"/>
                <a:sym typeface="Arial Black"/>
              </a:defRPr>
            </a:lvl1pPr>
            <a:lvl2pPr marL="0" marR="0" lvl="1" indent="0" algn="l" rtl="0">
              <a:spcBef>
                <a:spcPts val="0"/>
              </a:spcBef>
              <a:spcAft>
                <a:spcPts val="0"/>
              </a:spcAft>
              <a:defRPr sz="2400" b="0" i="0" u="none" strike="noStrike" cap="none">
                <a:solidFill>
                  <a:schemeClr val="dk2"/>
                </a:solidFill>
                <a:latin typeface="Verdana"/>
                <a:ea typeface="Verdana"/>
                <a:cs typeface="Verdana"/>
                <a:sym typeface="Verdana"/>
              </a:defRPr>
            </a:lvl2pPr>
            <a:lvl3pPr marL="0" marR="0" lvl="2" indent="0" algn="l" rtl="0">
              <a:spcBef>
                <a:spcPts val="0"/>
              </a:spcBef>
              <a:spcAft>
                <a:spcPts val="0"/>
              </a:spcAft>
              <a:defRPr sz="2400" b="0" i="0" u="none" strike="noStrike" cap="none">
                <a:solidFill>
                  <a:schemeClr val="dk2"/>
                </a:solidFill>
                <a:latin typeface="Verdana"/>
                <a:ea typeface="Verdana"/>
                <a:cs typeface="Verdana"/>
                <a:sym typeface="Verdana"/>
              </a:defRPr>
            </a:lvl3pPr>
            <a:lvl4pPr marL="0" marR="0" lvl="3" indent="0" algn="l" rtl="0">
              <a:spcBef>
                <a:spcPts val="0"/>
              </a:spcBef>
              <a:spcAft>
                <a:spcPts val="0"/>
              </a:spcAft>
              <a:defRPr sz="2400" b="0" i="0" u="none" strike="noStrike" cap="none">
                <a:solidFill>
                  <a:schemeClr val="dk2"/>
                </a:solidFill>
                <a:latin typeface="Verdana"/>
                <a:ea typeface="Verdana"/>
                <a:cs typeface="Verdana"/>
                <a:sym typeface="Verdana"/>
              </a:defRPr>
            </a:lvl4pPr>
            <a:lvl5pPr marL="0" marR="0" lvl="4" indent="0" algn="l" rtl="0">
              <a:spcBef>
                <a:spcPts val="0"/>
              </a:spcBef>
              <a:spcAft>
                <a:spcPts val="0"/>
              </a:spcAft>
              <a:defRPr sz="2400" b="0" i="0" u="none" strike="noStrike" cap="none">
                <a:solidFill>
                  <a:schemeClr val="dk2"/>
                </a:solidFill>
                <a:latin typeface="Verdana"/>
                <a:ea typeface="Verdana"/>
                <a:cs typeface="Verdana"/>
                <a:sym typeface="Verdana"/>
              </a:defRPr>
            </a:lvl5pPr>
            <a:lvl6pPr marL="457200" marR="0" lvl="5" indent="0" algn="l" rtl="0">
              <a:spcBef>
                <a:spcPts val="0"/>
              </a:spcBef>
              <a:spcAft>
                <a:spcPts val="0"/>
              </a:spcAft>
              <a:defRPr sz="2400" b="0" i="0" u="none" strike="noStrike" cap="none">
                <a:solidFill>
                  <a:schemeClr val="dk2"/>
                </a:solidFill>
                <a:latin typeface="Verdana"/>
                <a:ea typeface="Verdana"/>
                <a:cs typeface="Verdana"/>
                <a:sym typeface="Verdana"/>
              </a:defRPr>
            </a:lvl6pPr>
            <a:lvl7pPr marL="914400" marR="0" lvl="6" indent="0" algn="l" rtl="0">
              <a:spcBef>
                <a:spcPts val="0"/>
              </a:spcBef>
              <a:spcAft>
                <a:spcPts val="0"/>
              </a:spcAft>
              <a:defRPr sz="2400" b="0" i="0" u="none" strike="noStrike" cap="none">
                <a:solidFill>
                  <a:schemeClr val="dk2"/>
                </a:solidFill>
                <a:latin typeface="Verdana"/>
                <a:ea typeface="Verdana"/>
                <a:cs typeface="Verdana"/>
                <a:sym typeface="Verdana"/>
              </a:defRPr>
            </a:lvl7pPr>
            <a:lvl8pPr marL="1371600" marR="0" lvl="7" indent="0" algn="l" rtl="0">
              <a:spcBef>
                <a:spcPts val="0"/>
              </a:spcBef>
              <a:spcAft>
                <a:spcPts val="0"/>
              </a:spcAft>
              <a:defRPr sz="2400" b="0" i="0" u="none" strike="noStrike" cap="none">
                <a:solidFill>
                  <a:schemeClr val="dk2"/>
                </a:solidFill>
                <a:latin typeface="Verdana"/>
                <a:ea typeface="Verdana"/>
                <a:cs typeface="Verdana"/>
                <a:sym typeface="Verdana"/>
              </a:defRPr>
            </a:lvl8pPr>
            <a:lvl9pPr marL="1828800" marR="0" lvl="8" indent="0" algn="l" rtl="0">
              <a:spcBef>
                <a:spcPts val="0"/>
              </a:spcBef>
              <a:spcAft>
                <a:spcPts val="0"/>
              </a:spcAft>
              <a:defRPr sz="2400" b="0" i="0" u="none" strike="noStrike" cap="none">
                <a:solidFill>
                  <a:schemeClr val="dk2"/>
                </a:solidFill>
                <a:latin typeface="Verdana"/>
                <a:ea typeface="Verdana"/>
                <a:cs typeface="Verdana"/>
                <a:sym typeface="Verdana"/>
              </a:defRPr>
            </a:lvl9pPr>
          </a:lstStyle>
          <a:p>
            <a:pPr>
              <a:buSzPct val="25000"/>
            </a:pPr>
            <a:r>
              <a:rPr lang="en-US" sz="6000" dirty="0" smtClean="0">
                <a:solidFill>
                  <a:schemeClr val="bg1"/>
                </a:solidFill>
              </a:rPr>
              <a:t>Social Determinants</a:t>
            </a:r>
            <a:br>
              <a:rPr lang="en-US" sz="6000" dirty="0" smtClean="0">
                <a:solidFill>
                  <a:schemeClr val="bg1"/>
                </a:solidFill>
              </a:rPr>
            </a:br>
            <a:r>
              <a:rPr lang="en-US" sz="6000" dirty="0" smtClean="0">
                <a:solidFill>
                  <a:schemeClr val="bg1"/>
                </a:solidFill>
              </a:rPr>
              <a:t>of Health</a:t>
            </a:r>
            <a:endParaRPr lang="en-US" sz="6600" dirty="0">
              <a:solidFill>
                <a:schemeClr val="bg1"/>
              </a:solidFill>
            </a:endParaRPr>
          </a:p>
        </p:txBody>
      </p:sp>
    </p:spTree>
  </p:cSld>
  <p:clrMapOvr>
    <a:masterClrMapping/>
  </p:clrMapOvr>
  <p:transition xmlns:p14="http://schemas.microsoft.com/office/powerpoint/2010/main" spd="slow">
    <p:cut/>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67"/>
        <p:cNvGrpSpPr/>
        <p:nvPr/>
      </p:nvGrpSpPr>
      <p:grpSpPr>
        <a:xfrm>
          <a:off x="0" y="0"/>
          <a:ext cx="0" cy="0"/>
          <a:chOff x="0" y="0"/>
          <a:chExt cx="0" cy="0"/>
        </a:xfrm>
      </p:grpSpPr>
      <p:sp>
        <p:nvSpPr>
          <p:cNvPr id="68" name="Shape 68"/>
          <p:cNvSpPr txBox="1">
            <a:spLocks noGrp="1"/>
          </p:cNvSpPr>
          <p:nvPr>
            <p:ph type="body" idx="1"/>
          </p:nvPr>
        </p:nvSpPr>
        <p:spPr>
          <a:xfrm>
            <a:off x="457200" y="2038140"/>
            <a:ext cx="8229600" cy="4297500"/>
          </a:xfrm>
          <a:prstGeom prst="rect">
            <a:avLst/>
          </a:prstGeom>
        </p:spPr>
        <p:txBody>
          <a:bodyPr lIns="91425" tIns="91425" rIns="91425" bIns="91425" anchor="t" anchorCtr="0">
            <a:noAutofit/>
          </a:bodyPr>
          <a:lstStyle/>
          <a:p>
            <a:pPr marL="320040" lvl="0" indent="-320040" rtl="0">
              <a:spcBef>
                <a:spcPts val="1800"/>
              </a:spcBef>
              <a:buClr>
                <a:srgbClr val="FF6600"/>
              </a:buClr>
              <a:buSzPct val="100000"/>
              <a:buFont typeface="Wingdings" charset="2"/>
              <a:buChar char="§"/>
            </a:pPr>
            <a:r>
              <a:rPr lang="en-US" sz="3000" dirty="0"/>
              <a:t>The World Health Organization defines the </a:t>
            </a:r>
            <a:r>
              <a:rPr lang="en-US" sz="3000" b="1" dirty="0"/>
              <a:t>social determinants of health </a:t>
            </a:r>
            <a:r>
              <a:rPr lang="en-US" sz="3000" dirty="0"/>
              <a:t>as the conditions in which people are born, grow, live, work and age. </a:t>
            </a:r>
          </a:p>
          <a:p>
            <a:pPr marL="320040" lvl="0" indent="-320040">
              <a:spcBef>
                <a:spcPts val="1800"/>
              </a:spcBef>
              <a:buClr>
                <a:srgbClr val="FF6600"/>
              </a:buClr>
              <a:buSzPct val="100000"/>
              <a:buFont typeface="Wingdings" charset="2"/>
              <a:buChar char="§"/>
            </a:pPr>
            <a:r>
              <a:rPr lang="en-US" sz="3000" dirty="0"/>
              <a:t>These circumstances are shaped by the distribution of money, power and resources at </a:t>
            </a:r>
            <a:r>
              <a:rPr lang="en-US" sz="3000" b="1" dirty="0"/>
              <a:t>global, national </a:t>
            </a:r>
            <a:r>
              <a:rPr lang="en-US" sz="3000" dirty="0"/>
              <a:t>and </a:t>
            </a:r>
            <a:r>
              <a:rPr lang="en-US" sz="3000" b="1" dirty="0"/>
              <a:t>local</a:t>
            </a:r>
            <a:r>
              <a:rPr lang="en-US" sz="3000" dirty="0"/>
              <a:t> levels.</a:t>
            </a:r>
          </a:p>
        </p:txBody>
      </p:sp>
      <p:sp>
        <p:nvSpPr>
          <p:cNvPr id="69" name="Shape 69"/>
          <p:cNvSpPr txBox="1">
            <a:spLocks noGrp="1"/>
          </p:cNvSpPr>
          <p:nvPr>
            <p:ph type="title"/>
          </p:nvPr>
        </p:nvSpPr>
        <p:spPr>
          <a:xfrm>
            <a:off x="387420" y="130908"/>
            <a:ext cx="8229600" cy="914400"/>
          </a:xfrm>
          <a:prstGeom prst="rect">
            <a:avLst/>
          </a:prstGeom>
        </p:spPr>
        <p:txBody>
          <a:bodyPr lIns="91425" tIns="91425" rIns="91425" bIns="91425" anchor="t" anchorCtr="0">
            <a:noAutofit/>
          </a:bodyPr>
          <a:lstStyle/>
          <a:p>
            <a:pPr lvl="0">
              <a:spcBef>
                <a:spcPts val="0"/>
              </a:spcBef>
              <a:buClr>
                <a:schemeClr val="dk1"/>
              </a:buClr>
              <a:buSzPct val="25000"/>
              <a:buFont typeface="Arial"/>
              <a:buNone/>
            </a:pPr>
            <a:r>
              <a:rPr lang="en-US" sz="4200" dirty="0"/>
              <a:t>What are the Social Determinants of Health?</a:t>
            </a:r>
          </a:p>
        </p:txBody>
      </p:sp>
    </p:spTree>
  </p:cSld>
  <p:clrMapOvr>
    <a:masterClrMapping/>
  </p:clrMapOvr>
  <p:transition xmlns:p14="http://schemas.microsoft.com/office/powerpoint/2010/main" spd="slow">
    <p:cut/>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74"/>
        <p:cNvGrpSpPr/>
        <p:nvPr/>
      </p:nvGrpSpPr>
      <p:grpSpPr>
        <a:xfrm>
          <a:off x="0" y="0"/>
          <a:ext cx="0" cy="0"/>
          <a:chOff x="0" y="0"/>
          <a:chExt cx="0" cy="0"/>
        </a:xfrm>
      </p:grpSpPr>
      <p:sp>
        <p:nvSpPr>
          <p:cNvPr id="75" name="Shape 75"/>
          <p:cNvSpPr txBox="1">
            <a:spLocks noGrp="1"/>
          </p:cNvSpPr>
          <p:nvPr>
            <p:ph type="body" idx="1"/>
          </p:nvPr>
        </p:nvSpPr>
        <p:spPr>
          <a:xfrm>
            <a:off x="502427" y="2051642"/>
            <a:ext cx="3551882" cy="4568042"/>
          </a:xfrm>
          <a:prstGeom prst="rect">
            <a:avLst/>
          </a:prstGeom>
        </p:spPr>
        <p:txBody>
          <a:bodyPr lIns="91425" tIns="91425" rIns="91425" bIns="91425" anchor="t" anchorCtr="0">
            <a:noAutofit/>
          </a:bodyPr>
          <a:lstStyle/>
          <a:p>
            <a:pPr lvl="0" rtl="0">
              <a:spcBef>
                <a:spcPts val="1200"/>
              </a:spcBef>
              <a:buSzPct val="100000"/>
            </a:pPr>
            <a:r>
              <a:rPr lang="en-US" sz="2200" dirty="0"/>
              <a:t>The 2014 Ebola epidemic is the largest in history, affecting </a:t>
            </a:r>
            <a:r>
              <a:rPr lang="en-US" sz="2200" dirty="0" smtClean="0"/>
              <a:t>multiple countries </a:t>
            </a:r>
            <a:r>
              <a:rPr lang="en-US" sz="2200" dirty="0"/>
              <a:t>in West Africa</a:t>
            </a:r>
          </a:p>
          <a:p>
            <a:pPr marL="320040" lvl="1" indent="-320040" rtl="0">
              <a:spcBef>
                <a:spcPts val="1200"/>
              </a:spcBef>
              <a:buClr>
                <a:srgbClr val="FF6600"/>
              </a:buClr>
              <a:buSzPct val="100000"/>
              <a:buFont typeface="Wingdings" charset="2"/>
              <a:buChar char="§"/>
            </a:pPr>
            <a:r>
              <a:rPr lang="en-US" sz="2200" dirty="0"/>
              <a:t>Total </a:t>
            </a:r>
            <a:r>
              <a:rPr lang="en-US" sz="2200" dirty="0" smtClean="0"/>
              <a:t>Cases (</a:t>
            </a:r>
            <a:r>
              <a:rPr lang="en-US" sz="2200" dirty="0"/>
              <a:t>Suspected, Probable, and Confirmed): 28,637</a:t>
            </a:r>
          </a:p>
          <a:p>
            <a:pPr marL="320040" lvl="1" indent="-320040" rtl="0">
              <a:spcBef>
                <a:spcPts val="1200"/>
              </a:spcBef>
              <a:buClr>
                <a:srgbClr val="FF6600"/>
              </a:buClr>
              <a:buSzPct val="100000"/>
              <a:buFont typeface="Wingdings" charset="2"/>
              <a:buChar char="§"/>
            </a:pPr>
            <a:r>
              <a:rPr lang="en-US" sz="2200" dirty="0"/>
              <a:t>Laboratory Confirmed Cases: 15,249</a:t>
            </a:r>
          </a:p>
          <a:p>
            <a:pPr marL="320040" lvl="1" indent="-320040" rtl="0">
              <a:spcBef>
                <a:spcPts val="1200"/>
              </a:spcBef>
              <a:buClr>
                <a:srgbClr val="FF6600"/>
              </a:buClr>
              <a:buSzPct val="100000"/>
              <a:buFont typeface="Wingdings" charset="2"/>
              <a:buChar char="§"/>
            </a:pPr>
            <a:r>
              <a:rPr lang="en-US" sz="2200" dirty="0"/>
              <a:t>Total Deaths: 11,315</a:t>
            </a:r>
          </a:p>
          <a:p>
            <a:pPr marR="0" lvl="0" algn="l" rtl="0">
              <a:lnSpc>
                <a:spcPct val="100000"/>
              </a:lnSpc>
              <a:spcBef>
                <a:spcPts val="1200"/>
              </a:spcBef>
              <a:spcAft>
                <a:spcPts val="0"/>
              </a:spcAft>
              <a:buNone/>
            </a:pPr>
            <a:endParaRPr sz="2200" dirty="0"/>
          </a:p>
          <a:p>
            <a:pPr lvl="0">
              <a:spcBef>
                <a:spcPts val="1200"/>
              </a:spcBef>
              <a:buNone/>
            </a:pPr>
            <a:endParaRPr sz="2200" dirty="0"/>
          </a:p>
        </p:txBody>
      </p:sp>
      <p:sp>
        <p:nvSpPr>
          <p:cNvPr id="76" name="Shape 76"/>
          <p:cNvSpPr txBox="1">
            <a:spLocks noGrp="1"/>
          </p:cNvSpPr>
          <p:nvPr>
            <p:ph type="title"/>
          </p:nvPr>
        </p:nvSpPr>
        <p:spPr>
          <a:xfrm>
            <a:off x="387420" y="123930"/>
            <a:ext cx="8229600" cy="914400"/>
          </a:xfrm>
          <a:prstGeom prst="rect">
            <a:avLst/>
          </a:prstGeom>
        </p:spPr>
        <p:txBody>
          <a:bodyPr lIns="91425" tIns="91425" rIns="91425" bIns="91425" anchor="t" anchorCtr="0">
            <a:noAutofit/>
          </a:bodyPr>
          <a:lstStyle/>
          <a:p>
            <a:pPr lvl="0" rtl="0">
              <a:spcBef>
                <a:spcPts val="0"/>
              </a:spcBef>
              <a:buClr>
                <a:schemeClr val="dk1"/>
              </a:buClr>
              <a:buSzPct val="25000"/>
              <a:buFont typeface="Arial"/>
              <a:buNone/>
            </a:pPr>
            <a:r>
              <a:rPr lang="en-US" sz="4200" dirty="0"/>
              <a:t>Social Determinants </a:t>
            </a:r>
          </a:p>
          <a:p>
            <a:pPr lvl="0">
              <a:spcBef>
                <a:spcPts val="0"/>
              </a:spcBef>
              <a:buClr>
                <a:schemeClr val="dk1"/>
              </a:buClr>
              <a:buSzPct val="25000"/>
              <a:buFont typeface="Arial"/>
              <a:buNone/>
            </a:pPr>
            <a:r>
              <a:rPr lang="en-US" sz="4200" dirty="0"/>
              <a:t>of Health Case Study</a:t>
            </a:r>
          </a:p>
        </p:txBody>
      </p:sp>
      <p:pic>
        <p:nvPicPr>
          <p:cNvPr id="77" name="Shape 77"/>
          <p:cNvPicPr preferRelativeResize="0"/>
          <p:nvPr/>
        </p:nvPicPr>
        <p:blipFill>
          <a:blip r:embed="rId4">
            <a:alphaModFix/>
          </a:blip>
          <a:stretch>
            <a:fillRect/>
          </a:stretch>
        </p:blipFill>
        <p:spPr>
          <a:xfrm>
            <a:off x="4200850" y="2056696"/>
            <a:ext cx="4901280" cy="3559197"/>
          </a:xfrm>
          <a:prstGeom prst="rect">
            <a:avLst/>
          </a:prstGeom>
          <a:noFill/>
          <a:ln>
            <a:noFill/>
          </a:ln>
        </p:spPr>
      </p:pic>
    </p:spTree>
  </p:cSld>
  <p:clrMapOvr>
    <a:masterClrMapping/>
  </p:clrMapOvr>
  <p:transition xmlns:p14="http://schemas.microsoft.com/office/powerpoint/2010/main" spd="slow">
    <p:cut/>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82"/>
        <p:cNvGrpSpPr/>
        <p:nvPr/>
      </p:nvGrpSpPr>
      <p:grpSpPr>
        <a:xfrm>
          <a:off x="0" y="0"/>
          <a:ext cx="0" cy="0"/>
          <a:chOff x="0" y="0"/>
          <a:chExt cx="0" cy="0"/>
        </a:xfrm>
      </p:grpSpPr>
      <p:sp>
        <p:nvSpPr>
          <p:cNvPr id="83" name="Shape 83"/>
          <p:cNvSpPr txBox="1">
            <a:spLocks noGrp="1"/>
          </p:cNvSpPr>
          <p:nvPr>
            <p:ph type="body" idx="1"/>
          </p:nvPr>
        </p:nvSpPr>
        <p:spPr>
          <a:xfrm>
            <a:off x="397756" y="1986030"/>
            <a:ext cx="3460351" cy="4727170"/>
          </a:xfrm>
          <a:prstGeom prst="rect">
            <a:avLst/>
          </a:prstGeom>
        </p:spPr>
        <p:txBody>
          <a:bodyPr lIns="91425" tIns="91425" rIns="91425" bIns="91425" anchor="t" anchorCtr="0">
            <a:noAutofit/>
          </a:bodyPr>
          <a:lstStyle/>
          <a:p>
            <a:pPr lvl="0" rtl="0">
              <a:spcBef>
                <a:spcPts val="600"/>
              </a:spcBef>
              <a:buClr>
                <a:schemeClr val="dk1"/>
              </a:buClr>
              <a:buSzPct val="100000"/>
            </a:pPr>
            <a:r>
              <a:rPr lang="en-US" sz="1800" b="1" dirty="0"/>
              <a:t>What was the problem according to Western media?</a:t>
            </a:r>
          </a:p>
          <a:p>
            <a:pPr marL="320040" lvl="1" indent="-320040" rtl="0">
              <a:spcBef>
                <a:spcPts val="600"/>
              </a:spcBef>
              <a:buClr>
                <a:srgbClr val="FF6600"/>
              </a:buClr>
              <a:buSzPct val="100000"/>
              <a:buFont typeface="Wingdings" charset="2"/>
              <a:buChar char="§"/>
            </a:pPr>
            <a:r>
              <a:rPr lang="en-US" sz="1800" dirty="0">
                <a:solidFill>
                  <a:schemeClr val="dk1"/>
                </a:solidFill>
              </a:rPr>
              <a:t>Africans cannot take </a:t>
            </a:r>
            <a:r>
              <a:rPr lang="en-US" sz="1800" dirty="0" smtClean="0">
                <a:solidFill>
                  <a:schemeClr val="dk1"/>
                </a:solidFill>
              </a:rPr>
              <a:t>care</a:t>
            </a:r>
            <a:br>
              <a:rPr lang="en-US" sz="1800" dirty="0" smtClean="0">
                <a:solidFill>
                  <a:schemeClr val="dk1"/>
                </a:solidFill>
              </a:rPr>
            </a:br>
            <a:r>
              <a:rPr lang="en-US" sz="1800" dirty="0" smtClean="0">
                <a:solidFill>
                  <a:schemeClr val="dk1"/>
                </a:solidFill>
              </a:rPr>
              <a:t>of </a:t>
            </a:r>
            <a:r>
              <a:rPr lang="en-US" sz="1800" dirty="0">
                <a:solidFill>
                  <a:schemeClr val="dk1"/>
                </a:solidFill>
              </a:rPr>
              <a:t>themselves</a:t>
            </a:r>
          </a:p>
          <a:p>
            <a:pPr marL="320040" lvl="1" indent="-320040" rtl="0">
              <a:spcBef>
                <a:spcPts val="600"/>
              </a:spcBef>
              <a:buClr>
                <a:srgbClr val="FF6600"/>
              </a:buClr>
              <a:buSzPct val="100000"/>
              <a:buFont typeface="Wingdings" charset="2"/>
              <a:buChar char="§"/>
            </a:pPr>
            <a:r>
              <a:rPr lang="en-US" sz="1800" dirty="0">
                <a:solidFill>
                  <a:schemeClr val="dk1"/>
                </a:solidFill>
              </a:rPr>
              <a:t>Africans do not know how to follow health guidelines</a:t>
            </a:r>
          </a:p>
          <a:p>
            <a:pPr marL="320040" lvl="1" indent="-320040" rtl="0">
              <a:spcBef>
                <a:spcPts val="600"/>
              </a:spcBef>
              <a:buClr>
                <a:srgbClr val="FF6600"/>
              </a:buClr>
              <a:buSzPct val="100000"/>
              <a:buFont typeface="Wingdings" charset="2"/>
              <a:buChar char="§"/>
            </a:pPr>
            <a:r>
              <a:rPr lang="en-US" sz="1800" dirty="0">
                <a:solidFill>
                  <a:schemeClr val="dk1"/>
                </a:solidFill>
              </a:rPr>
              <a:t>Africans have “outdated</a:t>
            </a:r>
            <a:r>
              <a:rPr lang="en-US" sz="1800" dirty="0" smtClean="0">
                <a:solidFill>
                  <a:schemeClr val="dk1"/>
                </a:solidFill>
              </a:rPr>
              <a:t>”</a:t>
            </a:r>
            <a:br>
              <a:rPr lang="en-US" sz="1800" dirty="0" smtClean="0">
                <a:solidFill>
                  <a:schemeClr val="dk1"/>
                </a:solidFill>
              </a:rPr>
            </a:br>
            <a:r>
              <a:rPr lang="en-US" sz="1800" dirty="0" smtClean="0">
                <a:solidFill>
                  <a:schemeClr val="dk1"/>
                </a:solidFill>
              </a:rPr>
              <a:t>or </a:t>
            </a:r>
            <a:r>
              <a:rPr lang="en-US" sz="1800" dirty="0">
                <a:solidFill>
                  <a:schemeClr val="dk1"/>
                </a:solidFill>
              </a:rPr>
              <a:t>“dangerous” medical practices</a:t>
            </a:r>
          </a:p>
          <a:p>
            <a:pPr marL="685800" lvl="2" indent="-320040">
              <a:buClr>
                <a:srgbClr val="FF6600"/>
              </a:buClr>
              <a:buSzPct val="100000"/>
              <a:buFont typeface="Wingdings" charset="2"/>
              <a:buChar char="§"/>
            </a:pPr>
            <a:r>
              <a:rPr lang="en-US" sz="1600" dirty="0">
                <a:solidFill>
                  <a:schemeClr val="dk1"/>
                </a:solidFill>
              </a:rPr>
              <a:t>During epidemics, the media often described people relying on “witch doctors,” speaking pejoratively about faith-based or </a:t>
            </a:r>
            <a:r>
              <a:rPr lang="en-US" sz="1600" dirty="0" err="1">
                <a:solidFill>
                  <a:schemeClr val="dk1"/>
                </a:solidFill>
              </a:rPr>
              <a:t>precolonial</a:t>
            </a:r>
            <a:r>
              <a:rPr lang="en-US" sz="1600" dirty="0">
                <a:solidFill>
                  <a:schemeClr val="dk1"/>
                </a:solidFill>
              </a:rPr>
              <a:t> practices</a:t>
            </a:r>
          </a:p>
        </p:txBody>
      </p:sp>
      <p:sp>
        <p:nvSpPr>
          <p:cNvPr id="84" name="Shape 84"/>
          <p:cNvSpPr txBox="1">
            <a:spLocks noGrp="1"/>
          </p:cNvSpPr>
          <p:nvPr>
            <p:ph type="title"/>
          </p:nvPr>
        </p:nvSpPr>
        <p:spPr>
          <a:xfrm>
            <a:off x="387420" y="121698"/>
            <a:ext cx="8229600" cy="914400"/>
          </a:xfrm>
          <a:prstGeom prst="rect">
            <a:avLst/>
          </a:prstGeom>
        </p:spPr>
        <p:txBody>
          <a:bodyPr lIns="91425" tIns="91425" rIns="91425" bIns="91425" anchor="t" anchorCtr="0">
            <a:noAutofit/>
          </a:bodyPr>
          <a:lstStyle/>
          <a:p>
            <a:pPr lvl="0">
              <a:spcBef>
                <a:spcPts val="0"/>
              </a:spcBef>
              <a:buNone/>
            </a:pPr>
            <a:r>
              <a:rPr lang="en-US" sz="4200" dirty="0"/>
              <a:t>Stereotypes, Health</a:t>
            </a:r>
            <a:r>
              <a:rPr lang="en-US" sz="4200" dirty="0" smtClean="0"/>
              <a:t>,</a:t>
            </a:r>
            <a:br>
              <a:rPr lang="en-US" sz="4200" dirty="0" smtClean="0"/>
            </a:br>
            <a:r>
              <a:rPr lang="en-US" sz="4200" dirty="0" smtClean="0"/>
              <a:t>and </a:t>
            </a:r>
            <a:r>
              <a:rPr lang="en-US" sz="4200" dirty="0"/>
              <a:t>Ebola</a:t>
            </a:r>
          </a:p>
        </p:txBody>
      </p:sp>
      <p:pic>
        <p:nvPicPr>
          <p:cNvPr id="85" name="Shape 85"/>
          <p:cNvPicPr preferRelativeResize="0"/>
          <p:nvPr/>
        </p:nvPicPr>
        <p:blipFill>
          <a:blip r:embed="rId4">
            <a:alphaModFix/>
          </a:blip>
          <a:stretch>
            <a:fillRect/>
          </a:stretch>
        </p:blipFill>
        <p:spPr>
          <a:xfrm>
            <a:off x="4103154" y="2280250"/>
            <a:ext cx="4872095" cy="2883998"/>
          </a:xfrm>
          <a:prstGeom prst="rect">
            <a:avLst/>
          </a:prstGeom>
          <a:noFill/>
          <a:ln>
            <a:noFill/>
          </a:ln>
        </p:spPr>
      </p:pic>
    </p:spTree>
  </p:cSld>
  <p:clrMapOvr>
    <a:masterClrMapping/>
  </p:clrMapOvr>
  <p:transition xmlns:p14="http://schemas.microsoft.com/office/powerpoint/2010/main" spd="slow">
    <p:cut/>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89"/>
        <p:cNvGrpSpPr/>
        <p:nvPr/>
      </p:nvGrpSpPr>
      <p:grpSpPr>
        <a:xfrm>
          <a:off x="0" y="0"/>
          <a:ext cx="0" cy="0"/>
          <a:chOff x="0" y="0"/>
          <a:chExt cx="0" cy="0"/>
        </a:xfrm>
      </p:grpSpPr>
      <p:sp>
        <p:nvSpPr>
          <p:cNvPr id="90" name="Shape 90"/>
          <p:cNvSpPr txBox="1">
            <a:spLocks noGrp="1"/>
          </p:cNvSpPr>
          <p:nvPr>
            <p:ph type="body" idx="1"/>
          </p:nvPr>
        </p:nvSpPr>
        <p:spPr>
          <a:xfrm>
            <a:off x="366486" y="2142810"/>
            <a:ext cx="8135400" cy="4297500"/>
          </a:xfrm>
          <a:prstGeom prst="rect">
            <a:avLst/>
          </a:prstGeom>
          <a:noFill/>
          <a:ln>
            <a:noFill/>
          </a:ln>
        </p:spPr>
        <p:txBody>
          <a:bodyPr lIns="91425" tIns="45700" rIns="91425" bIns="45700" anchor="t" anchorCtr="0">
            <a:noAutofit/>
          </a:bodyPr>
          <a:lstStyle/>
          <a:p>
            <a:pPr marL="76200" lvl="0" rtl="0">
              <a:spcBef>
                <a:spcPts val="0"/>
              </a:spcBef>
              <a:buSzPct val="100000"/>
            </a:pPr>
            <a:r>
              <a:rPr lang="en-US" sz="2400" dirty="0"/>
              <a:t>What are the barriers to treating Ebola in West Africa that help explain why the epidemic was so extensive?</a:t>
            </a:r>
          </a:p>
          <a:p>
            <a:pPr marL="320040" lvl="1" indent="-320040" rtl="0">
              <a:spcBef>
                <a:spcPts val="600"/>
              </a:spcBef>
              <a:buClr>
                <a:srgbClr val="FF6600"/>
              </a:buClr>
              <a:buSzPct val="100000"/>
              <a:buFont typeface="Wingdings" charset="2"/>
              <a:buChar char="§"/>
            </a:pPr>
            <a:r>
              <a:rPr lang="en-US" sz="2000" dirty="0"/>
              <a:t>Women as caretakers</a:t>
            </a:r>
          </a:p>
          <a:p>
            <a:pPr marL="320040" lvl="1" indent="-320040" rtl="0">
              <a:spcBef>
                <a:spcPts val="600"/>
              </a:spcBef>
              <a:buClr>
                <a:srgbClr val="FF6600"/>
              </a:buClr>
              <a:buSzPct val="100000"/>
              <a:buFont typeface="Wingdings" charset="2"/>
              <a:buChar char="§"/>
            </a:pPr>
            <a:r>
              <a:rPr lang="en-US" sz="2000" dirty="0"/>
              <a:t>Traditional burial practices</a:t>
            </a:r>
          </a:p>
          <a:p>
            <a:pPr marL="320040" lvl="1" indent="-320040" rtl="0">
              <a:spcBef>
                <a:spcPts val="600"/>
              </a:spcBef>
              <a:buClr>
                <a:srgbClr val="FF6600"/>
              </a:buClr>
              <a:buSzPct val="100000"/>
              <a:buFont typeface="Wingdings" charset="2"/>
              <a:buChar char="§"/>
            </a:pPr>
            <a:r>
              <a:rPr lang="en-US" sz="2000" dirty="0"/>
              <a:t>Lack of resources</a:t>
            </a:r>
          </a:p>
          <a:p>
            <a:pPr marL="320040" lvl="1" indent="-320040" rtl="0">
              <a:spcBef>
                <a:spcPts val="600"/>
              </a:spcBef>
              <a:buClr>
                <a:srgbClr val="FF6600"/>
              </a:buClr>
              <a:buSzPct val="100000"/>
              <a:buFont typeface="Wingdings" charset="2"/>
              <a:buChar char="§"/>
            </a:pPr>
            <a:r>
              <a:rPr lang="en-US" sz="2000" dirty="0"/>
              <a:t>Access issues to health institutions</a:t>
            </a:r>
          </a:p>
          <a:p>
            <a:pPr marL="320040" lvl="1" indent="-320040" rtl="0">
              <a:spcBef>
                <a:spcPts val="600"/>
              </a:spcBef>
              <a:buClr>
                <a:srgbClr val="FF6600"/>
              </a:buClr>
              <a:buSzPct val="100000"/>
              <a:buFont typeface="Wingdings" charset="2"/>
              <a:buChar char="§"/>
            </a:pPr>
            <a:r>
              <a:rPr lang="en-US" sz="2000" dirty="0"/>
              <a:t>Resistance to Western-lead aid organizations because of postcolonial tensions</a:t>
            </a:r>
          </a:p>
          <a:p>
            <a:pPr marL="320040" lvl="1" indent="-320040" rtl="0">
              <a:spcBef>
                <a:spcPts val="600"/>
              </a:spcBef>
              <a:buClr>
                <a:srgbClr val="FF6600"/>
              </a:buClr>
              <a:buSzPct val="100000"/>
              <a:buFont typeface="Wingdings" charset="2"/>
              <a:buChar char="§"/>
            </a:pPr>
            <a:r>
              <a:rPr lang="en-US" sz="2000" dirty="0"/>
              <a:t>Post Traumatic Stress Disorder from Civil War </a:t>
            </a:r>
          </a:p>
          <a:p>
            <a:pPr marL="320040" lvl="1" indent="-320040" rtl="0">
              <a:spcBef>
                <a:spcPts val="600"/>
              </a:spcBef>
              <a:buClr>
                <a:srgbClr val="FF6600"/>
              </a:buClr>
              <a:buSzPct val="100000"/>
              <a:buFont typeface="Wingdings" charset="2"/>
              <a:buChar char="§"/>
            </a:pPr>
            <a:r>
              <a:rPr lang="en-US" sz="2000" dirty="0"/>
              <a:t>Poverty created need to look for food and resources in previously undisturbed forest areas</a:t>
            </a:r>
          </a:p>
          <a:p>
            <a:pPr marL="0" marR="0" lvl="0" indent="0" algn="l" rtl="0">
              <a:spcBef>
                <a:spcPts val="0"/>
              </a:spcBef>
              <a:spcAft>
                <a:spcPts val="0"/>
              </a:spcAft>
              <a:buNone/>
            </a:pPr>
            <a:endParaRPr sz="2400" dirty="0"/>
          </a:p>
          <a:p>
            <a:pPr marL="0" marR="0" lvl="0" indent="0" algn="l" rtl="0">
              <a:spcBef>
                <a:spcPts val="0"/>
              </a:spcBef>
              <a:spcAft>
                <a:spcPts val="0"/>
              </a:spcAft>
              <a:buNone/>
            </a:pPr>
            <a:endParaRPr sz="2400" dirty="0"/>
          </a:p>
        </p:txBody>
      </p:sp>
      <p:sp>
        <p:nvSpPr>
          <p:cNvPr id="91" name="Shape 91"/>
          <p:cNvSpPr txBox="1">
            <a:spLocks noGrp="1"/>
          </p:cNvSpPr>
          <p:nvPr>
            <p:ph type="title"/>
          </p:nvPr>
        </p:nvSpPr>
        <p:spPr>
          <a:xfrm>
            <a:off x="326262" y="197688"/>
            <a:ext cx="8896199" cy="1254299"/>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4200" dirty="0"/>
              <a:t>Compounding </a:t>
            </a:r>
            <a:r>
              <a:rPr lang="en-US" sz="4200" dirty="0" smtClean="0"/>
              <a:t>Factors</a:t>
            </a:r>
            <a:br>
              <a:rPr lang="en-US" sz="4200" dirty="0" smtClean="0"/>
            </a:br>
            <a:r>
              <a:rPr lang="en-US" sz="4200" dirty="0" smtClean="0"/>
              <a:t>in </a:t>
            </a:r>
            <a:r>
              <a:rPr lang="en-US" sz="4200" dirty="0"/>
              <a:t>Severe Epidemics</a:t>
            </a:r>
          </a:p>
          <a:p>
            <a:pPr marL="0" marR="0" lvl="0" indent="0" algn="l" rtl="0">
              <a:spcBef>
                <a:spcPts val="0"/>
              </a:spcBef>
              <a:spcAft>
                <a:spcPts val="0"/>
              </a:spcAft>
              <a:buSzPct val="25000"/>
              <a:buNone/>
            </a:pPr>
            <a:r>
              <a:rPr lang="en-US" sz="4200" dirty="0"/>
              <a:t> </a:t>
            </a:r>
          </a:p>
        </p:txBody>
      </p:sp>
    </p:spTree>
  </p:cSld>
  <p:clrMapOvr>
    <a:masterClrMapping/>
  </p:clrMapOvr>
  <p:transition xmlns:p14="http://schemas.microsoft.com/office/powerpoint/2010/mai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Shape 97"/>
          <p:cNvSpPr txBox="1">
            <a:spLocks noGrp="1"/>
          </p:cNvSpPr>
          <p:nvPr>
            <p:ph type="body" idx="1"/>
          </p:nvPr>
        </p:nvSpPr>
        <p:spPr>
          <a:xfrm>
            <a:off x="457200" y="1703196"/>
            <a:ext cx="8229600" cy="4297500"/>
          </a:xfrm>
          <a:prstGeom prst="rect">
            <a:avLst/>
          </a:prstGeom>
        </p:spPr>
        <p:txBody>
          <a:bodyPr lIns="91425" tIns="91425" rIns="91425" bIns="91425" anchor="t" anchorCtr="0">
            <a:noAutofit/>
          </a:bodyPr>
          <a:lstStyle/>
          <a:p>
            <a:pPr lvl="0" rtl="0">
              <a:spcBef>
                <a:spcPts val="1800"/>
              </a:spcBef>
              <a:buSzPct val="100000"/>
            </a:pPr>
            <a:r>
              <a:rPr lang="en-US" sz="2400" dirty="0"/>
              <a:t>Bausch, Daniel G. and Lara </a:t>
            </a:r>
            <a:r>
              <a:rPr lang="en-US" sz="2400" dirty="0" err="1"/>
              <a:t>Scharz</a:t>
            </a:r>
            <a:r>
              <a:rPr lang="en-US" sz="2400" dirty="0"/>
              <a:t>. “Outbreak of Ebola Virus disease in Guinea: Where Ecology meets economy.” </a:t>
            </a:r>
            <a:r>
              <a:rPr lang="en-US" sz="2400" dirty="0" err="1"/>
              <a:t>Plos</a:t>
            </a:r>
            <a:r>
              <a:rPr lang="en-US" sz="2400" dirty="0"/>
              <a:t> Neglected Tropical Diseases. Web. 31 July. 2014. </a:t>
            </a:r>
            <a:r>
              <a:rPr lang="en-US" sz="2400" u="sng" dirty="0">
                <a:solidFill>
                  <a:schemeClr val="hlink"/>
                </a:solidFill>
                <a:hlinkClick r:id="rId3"/>
              </a:rPr>
              <a:t>http://journals.plos.org/plosntds/article?id=10.1371/journal.pntd.0003056</a:t>
            </a:r>
          </a:p>
          <a:p>
            <a:pPr lvl="0" rtl="0">
              <a:spcBef>
                <a:spcPts val="1800"/>
              </a:spcBef>
              <a:buSzPct val="100000"/>
            </a:pPr>
            <a:r>
              <a:rPr lang="en-US" sz="2400" dirty="0" err="1"/>
              <a:t>Gholipour</a:t>
            </a:r>
            <a:r>
              <a:rPr lang="en-US" sz="2400" dirty="0"/>
              <a:t>, </a:t>
            </a:r>
            <a:r>
              <a:rPr lang="en-US" sz="2400" dirty="0" err="1"/>
              <a:t>Bahar</a:t>
            </a:r>
            <a:r>
              <a:rPr lang="en-US" sz="2400" dirty="0"/>
              <a:t>. “How the Ebola outbreak became the deadliest in History.” </a:t>
            </a:r>
            <a:r>
              <a:rPr lang="en-US" sz="2400" dirty="0" err="1"/>
              <a:t>Livescience</a:t>
            </a:r>
            <a:r>
              <a:rPr lang="en-US" sz="2400" dirty="0"/>
              <a:t>. Web. 31 July. 2014.  </a:t>
            </a:r>
            <a:r>
              <a:rPr lang="en-US" sz="2400" u="sng" dirty="0">
                <a:solidFill>
                  <a:schemeClr val="hlink"/>
                </a:solidFill>
                <a:hlinkClick r:id="rId4"/>
              </a:rPr>
              <a:t>http://www.livescience.com/47140-ebola-outbreak-causes.html</a:t>
            </a:r>
          </a:p>
          <a:p>
            <a:pPr lvl="0">
              <a:lnSpc>
                <a:spcPct val="109090"/>
              </a:lnSpc>
              <a:spcBef>
                <a:spcPts val="1800"/>
              </a:spcBef>
              <a:buNone/>
            </a:pPr>
            <a:endParaRPr sz="2400" dirty="0"/>
          </a:p>
        </p:txBody>
      </p:sp>
      <p:sp>
        <p:nvSpPr>
          <p:cNvPr id="98" name="Shape 98"/>
          <p:cNvSpPr txBox="1">
            <a:spLocks noGrp="1"/>
          </p:cNvSpPr>
          <p:nvPr>
            <p:ph type="title"/>
          </p:nvPr>
        </p:nvSpPr>
        <p:spPr>
          <a:xfrm>
            <a:off x="457200" y="344994"/>
            <a:ext cx="8229600" cy="914400"/>
          </a:xfrm>
          <a:prstGeom prst="rect">
            <a:avLst/>
          </a:prstGeom>
        </p:spPr>
        <p:txBody>
          <a:bodyPr lIns="91425" tIns="91425" rIns="91425" bIns="91425" anchor="t" anchorCtr="0">
            <a:noAutofit/>
          </a:bodyPr>
          <a:lstStyle/>
          <a:p>
            <a:pPr lvl="0">
              <a:spcBef>
                <a:spcPts val="0"/>
              </a:spcBef>
              <a:buNone/>
            </a:pPr>
            <a:r>
              <a:rPr lang="en-US" sz="4200" dirty="0"/>
              <a:t>References </a:t>
            </a:r>
          </a:p>
        </p:txBody>
      </p:sp>
    </p:spTree>
  </p:cSld>
  <p:clrMapOvr>
    <a:masterClrMapping/>
  </p:clrMapOvr>
  <p:transition xmlns:p14="http://schemas.microsoft.com/office/powerpoint/2010/main" spd="slow">
    <p:cut/>
  </p:transition>
</p:sld>
</file>

<file path=ppt/theme/theme1.xml><?xml version="1.0" encoding="utf-8"?>
<a:theme xmlns:a="http://schemas.openxmlformats.org/drawingml/2006/main" name="TM01103891">
  <a:themeElements>
    <a:clrScheme name="Default Design 1">
      <a:dk1>
        <a:srgbClr val="000000"/>
      </a:dk1>
      <a:lt1>
        <a:srgbClr val="FFFFFF"/>
      </a:lt1>
      <a:dk2>
        <a:srgbClr val="000000"/>
      </a:dk2>
      <a:lt2>
        <a:srgbClr val="808080"/>
      </a:lt2>
      <a:accent1>
        <a:srgbClr val="FF9933"/>
      </a:accent1>
      <a:accent2>
        <a:srgbClr val="DBA215"/>
      </a:accent2>
      <a:accent3>
        <a:srgbClr val="FFFFFF"/>
      </a:accent3>
      <a:accent4>
        <a:srgbClr val="000000"/>
      </a:accent4>
      <a:accent5>
        <a:srgbClr val="FFCAAD"/>
      </a:accent5>
      <a:accent6>
        <a:srgbClr val="C69212"/>
      </a:accent6>
      <a:hlink>
        <a:srgbClr val="0066CC"/>
      </a:hlink>
      <a:folHlink>
        <a:srgbClr val="DDDD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705</Words>
  <Application>Microsoft Macintosh PowerPoint</Application>
  <PresentationFormat>On-screen Show (4:3)</PresentationFormat>
  <Paragraphs>51</Paragraphs>
  <Slides>6</Slides>
  <Notes>6</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TM01103891</vt:lpstr>
      <vt:lpstr>PowerPoint Presentation</vt:lpstr>
      <vt:lpstr>What are the Social Determinants of Health?</vt:lpstr>
      <vt:lpstr>Social Determinants  of Health Case Study</vt:lpstr>
      <vt:lpstr>Stereotypes, Health, and Ebola</vt:lpstr>
      <vt:lpstr>Compounding Factors in Severe Epidemics  </vt:lpstr>
      <vt:lpstr>References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Jacklyn Lacey</cp:lastModifiedBy>
  <cp:revision>4</cp:revision>
  <dcterms:modified xsi:type="dcterms:W3CDTF">2016-10-31T19:48:06Z</dcterms:modified>
</cp:coreProperties>
</file>